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49" r:id="rId2"/>
    <p:sldMasterId id="2147483769" r:id="rId3"/>
    <p:sldMasterId id="2147483785" r:id="rId4"/>
    <p:sldMasterId id="2147483797" r:id="rId5"/>
    <p:sldMasterId id="2147483809" r:id="rId6"/>
  </p:sldMasterIdLst>
  <p:notesMasterIdLst>
    <p:notesMasterId r:id="rId95"/>
  </p:notesMasterIdLst>
  <p:sldIdLst>
    <p:sldId id="258" r:id="rId7"/>
    <p:sldId id="262" r:id="rId8"/>
    <p:sldId id="265" r:id="rId9"/>
    <p:sldId id="266" r:id="rId10"/>
    <p:sldId id="343" r:id="rId11"/>
    <p:sldId id="329" r:id="rId12"/>
    <p:sldId id="259" r:id="rId13"/>
    <p:sldId id="256" r:id="rId14"/>
    <p:sldId id="257" r:id="rId15"/>
    <p:sldId id="260" r:id="rId16"/>
    <p:sldId id="261" r:id="rId17"/>
    <p:sldId id="364" r:id="rId18"/>
    <p:sldId id="327" r:id="rId19"/>
    <p:sldId id="330" r:id="rId20"/>
    <p:sldId id="332" r:id="rId21"/>
    <p:sldId id="333" r:id="rId22"/>
    <p:sldId id="334" r:id="rId23"/>
    <p:sldId id="335" r:id="rId24"/>
    <p:sldId id="336" r:id="rId25"/>
    <p:sldId id="337" r:id="rId26"/>
    <p:sldId id="338" r:id="rId27"/>
    <p:sldId id="4814" r:id="rId28"/>
    <p:sldId id="263" r:id="rId29"/>
    <p:sldId id="264" r:id="rId30"/>
    <p:sldId id="267" r:id="rId31"/>
    <p:sldId id="340" r:id="rId32"/>
    <p:sldId id="268" r:id="rId33"/>
    <p:sldId id="269" r:id="rId34"/>
    <p:sldId id="270" r:id="rId35"/>
    <p:sldId id="271" r:id="rId36"/>
    <p:sldId id="272" r:id="rId37"/>
    <p:sldId id="273" r:id="rId38"/>
    <p:sldId id="274" r:id="rId39"/>
    <p:sldId id="275" r:id="rId40"/>
    <p:sldId id="276" r:id="rId41"/>
    <p:sldId id="277" r:id="rId42"/>
    <p:sldId id="278" r:id="rId43"/>
    <p:sldId id="279" r:id="rId44"/>
    <p:sldId id="280" r:id="rId45"/>
    <p:sldId id="281" r:id="rId46"/>
    <p:sldId id="282" r:id="rId47"/>
    <p:sldId id="283" r:id="rId48"/>
    <p:sldId id="284" r:id="rId49"/>
    <p:sldId id="285" r:id="rId50"/>
    <p:sldId id="286" r:id="rId51"/>
    <p:sldId id="287" r:id="rId52"/>
    <p:sldId id="288" r:id="rId53"/>
    <p:sldId id="4813" r:id="rId54"/>
    <p:sldId id="290" r:id="rId55"/>
    <p:sldId id="341" r:id="rId56"/>
    <p:sldId id="291" r:id="rId57"/>
    <p:sldId id="292" r:id="rId58"/>
    <p:sldId id="293" r:id="rId59"/>
    <p:sldId id="294" r:id="rId60"/>
    <p:sldId id="295" r:id="rId61"/>
    <p:sldId id="296" r:id="rId62"/>
    <p:sldId id="297" r:id="rId63"/>
    <p:sldId id="298" r:id="rId64"/>
    <p:sldId id="299" r:id="rId65"/>
    <p:sldId id="300" r:id="rId66"/>
    <p:sldId id="301" r:id="rId67"/>
    <p:sldId id="302" r:id="rId68"/>
    <p:sldId id="303" r:id="rId69"/>
    <p:sldId id="304" r:id="rId70"/>
    <p:sldId id="305" r:id="rId71"/>
    <p:sldId id="306" r:id="rId72"/>
    <p:sldId id="307" r:id="rId73"/>
    <p:sldId id="308" r:id="rId74"/>
    <p:sldId id="309" r:id="rId75"/>
    <p:sldId id="4812" r:id="rId76"/>
    <p:sldId id="311" r:id="rId77"/>
    <p:sldId id="312" r:id="rId78"/>
    <p:sldId id="313" r:id="rId79"/>
    <p:sldId id="314" r:id="rId80"/>
    <p:sldId id="315" r:id="rId81"/>
    <p:sldId id="316" r:id="rId82"/>
    <p:sldId id="317" r:id="rId83"/>
    <p:sldId id="318" r:id="rId84"/>
    <p:sldId id="319" r:id="rId85"/>
    <p:sldId id="320" r:id="rId86"/>
    <p:sldId id="321" r:id="rId87"/>
    <p:sldId id="322" r:id="rId88"/>
    <p:sldId id="323" r:id="rId89"/>
    <p:sldId id="324" r:id="rId90"/>
    <p:sldId id="325" r:id="rId91"/>
    <p:sldId id="326" r:id="rId92"/>
    <p:sldId id="344" r:id="rId93"/>
    <p:sldId id="4883" r:id="rId9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89E"/>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198" autoAdjust="0"/>
    <p:restoredTop sz="94249" autoAdjust="0"/>
  </p:normalViewPr>
  <p:slideViewPr>
    <p:cSldViewPr>
      <p:cViewPr>
        <p:scale>
          <a:sx n="92" d="100"/>
          <a:sy n="92" d="100"/>
        </p:scale>
        <p:origin x="2856" y="16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1754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notesMaster" Target="notesMasters/notesMaster1.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200">
                <a:ea typeface="ＭＳ Ｐゴシック" charset="0"/>
                <a:cs typeface="+mn-cs"/>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ea typeface="ＭＳ Ｐゴシック" charset="0"/>
                <a:cs typeface="+mn-cs"/>
              </a:defRPr>
            </a:lvl1pPr>
          </a:lstStyle>
          <a:p>
            <a:pPr>
              <a:defRPr/>
            </a:pPr>
            <a:endParaRPr lang="en-US"/>
          </a:p>
        </p:txBody>
      </p:sp>
      <p:sp>
        <p:nvSpPr>
          <p:cNvPr id="266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ea typeface="ＭＳ Ｐゴシック" charset="0"/>
                <a:cs typeface="+mn-cs"/>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AC402160-810E-214D-93EC-4FFC5FA2F33C}" type="slidenum">
              <a:rPr lang="en-US"/>
              <a:pPr>
                <a:defRPr/>
              </a:pPr>
              <a:t>‹#›</a:t>
            </a:fld>
            <a:endParaRPr lang="en-US"/>
          </a:p>
        </p:txBody>
      </p:sp>
    </p:spTree>
    <p:extLst>
      <p:ext uri="{BB962C8B-B14F-4D97-AF65-F5344CB8AC3E}">
        <p14:creationId xmlns:p14="http://schemas.microsoft.com/office/powerpoint/2010/main" val="9697876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E4123AE-AE62-2443-9C86-8AA745F86DFA}" type="slidenum">
              <a:rPr lang="en-US" sz="1200"/>
              <a:pPr eaLnBrk="1" hangingPunct="1"/>
              <a:t>1</a:t>
            </a:fld>
            <a:endParaRPr lang="en-US" sz="1200"/>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2" algn="just" eaLnBrk="1" hangingPunct="1"/>
            <a:r>
              <a:rPr lang="en-US">
                <a:latin typeface="Times" charset="0"/>
              </a:rPr>
              <a:t>Garrard, Alec.  </a:t>
            </a:r>
            <a:r>
              <a:rPr lang="en-US" i="1">
                <a:latin typeface="Times" charset="0"/>
              </a:rPr>
              <a:t>The Splendour of the Temple: A Pictorial Guide to Herod</a:t>
            </a:r>
            <a:r>
              <a:rPr lang="fr-FR" altLang="ja-JP" i="1"/>
              <a:t>'</a:t>
            </a:r>
            <a:r>
              <a:rPr lang="en-US" i="1">
                <a:latin typeface="Times" charset="0"/>
              </a:rPr>
              <a:t>s Temple and Its Ceremonies.</a:t>
            </a:r>
            <a:r>
              <a:rPr lang="en-US">
                <a:latin typeface="Times" charset="0"/>
              </a:rPr>
              <a:t>  Carlisle, England: Candle, 2000.  96 pp.  S$21.50 Life Bookstore.</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5B5F66-A5BD-EC46-ABAD-4EA543DDAA4B}" type="slidenum">
              <a:rPr lang="en-US" sz="1200"/>
              <a:pPr eaLnBrk="1" hangingPunct="1"/>
              <a:t>10</a:t>
            </a:fld>
            <a:endParaRPr lang="en-US" sz="1200"/>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cs typeface="ＭＳ Ｐゴシック" charset="0"/>
              </a:rPr>
              <a:t>Leen Ritmeyer, </a:t>
            </a:r>
            <a:r>
              <a:rPr lang="ja-JP" altLang="en-US">
                <a:cs typeface="ＭＳ Ｐゴシック" charset="0"/>
              </a:rPr>
              <a:t>“</a:t>
            </a:r>
            <a:r>
              <a:rPr lang="en-US" altLang="ja-JP">
                <a:cs typeface="ＭＳ Ｐゴシック" charset="0"/>
              </a:rPr>
              <a:t>Locating the Original Temple Mount,</a:t>
            </a:r>
            <a:r>
              <a:rPr lang="ja-JP" altLang="en-US">
                <a:cs typeface="ＭＳ Ｐゴシック" charset="0"/>
              </a:rPr>
              <a:t>”</a:t>
            </a:r>
            <a:r>
              <a:rPr lang="en-US" altLang="ja-JP">
                <a:cs typeface="ＭＳ Ｐゴシック" charset="0"/>
              </a:rPr>
              <a:t> </a:t>
            </a:r>
            <a:r>
              <a:rPr lang="en-US" altLang="ja-JP" i="1">
                <a:cs typeface="ＭＳ Ｐゴシック" charset="0"/>
              </a:rPr>
              <a:t>BAR</a:t>
            </a:r>
            <a:r>
              <a:rPr lang="en-US" altLang="ja-JP">
                <a:cs typeface="ＭＳ Ｐゴシック" charset="0"/>
              </a:rPr>
              <a:t> 18 (March/April 1992): 32-33</a:t>
            </a:r>
            <a:endParaRPr lang="en-US">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C3A52EB-2C11-6643-9ED7-88D0CEE05EF4}" type="slidenum">
              <a:rPr lang="en-US" sz="1200"/>
              <a:pPr eaLnBrk="1" hangingPunct="1"/>
              <a:t>11</a:t>
            </a:fld>
            <a:endParaRPr lang="en-US" sz="1200"/>
          </a:p>
        </p:txBody>
      </p:sp>
      <p:sp>
        <p:nvSpPr>
          <p:cNvPr id="49154"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86DF66-BE49-8644-86FF-0FD251BF123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61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179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434248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94A6B40-2DCA-B74F-A8AC-B6C47E7CAAAB}" type="slidenum">
              <a:rPr lang="en-US" sz="1200"/>
              <a:pPr eaLnBrk="1" hangingPunct="1"/>
              <a:t>13</a:t>
            </a:fld>
            <a:endParaRPr lang="en-US" sz="1200"/>
          </a:p>
        </p:txBody>
      </p:sp>
      <p:sp>
        <p:nvSpPr>
          <p:cNvPr id="53250"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9381B02-755A-5C4B-8698-1828612BF2F0}" type="slidenum">
              <a:rPr lang="en-US" sz="1200"/>
              <a:pPr eaLnBrk="1" hangingPunct="1"/>
              <a:t>14</a:t>
            </a:fld>
            <a:endParaRPr lang="en-US" sz="1200"/>
          </a:p>
        </p:txBody>
      </p:sp>
      <p:sp>
        <p:nvSpPr>
          <p:cNvPr id="55298"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35EF5AA-45FD-4F4E-9053-89CB380C8F0B}" type="slidenum">
              <a:rPr lang="en-US" sz="1200"/>
              <a:pPr eaLnBrk="1" hangingPunct="1"/>
              <a:t>15</a:t>
            </a:fld>
            <a:endParaRPr lang="en-US" sz="1200"/>
          </a:p>
        </p:txBody>
      </p:sp>
      <p:sp>
        <p:nvSpPr>
          <p:cNvPr id="57346"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E2C235B-901C-7C4E-83D9-53263E85B8D9}" type="slidenum">
              <a:rPr lang="en-US" sz="1200"/>
              <a:pPr eaLnBrk="1" hangingPunct="1"/>
              <a:t>16</a:t>
            </a:fld>
            <a:endParaRPr lang="en-US" sz="1200"/>
          </a:p>
        </p:txBody>
      </p:sp>
      <p:sp>
        <p:nvSpPr>
          <p:cNvPr id="593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A6B9D0D-684E-0043-8991-65D27CFBDB06}" type="slidenum">
              <a:rPr lang="en-US" sz="1200"/>
              <a:pPr eaLnBrk="1" hangingPunct="1"/>
              <a:t>17</a:t>
            </a:fld>
            <a:endParaRPr lang="en-US" sz="1200"/>
          </a:p>
        </p:txBody>
      </p:sp>
      <p:sp>
        <p:nvSpPr>
          <p:cNvPr id="61442"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7DFEC35-729A-0242-BD57-0059364DF492}" type="slidenum">
              <a:rPr lang="en-US" sz="1200"/>
              <a:pPr eaLnBrk="1" hangingPunct="1"/>
              <a:t>18</a:t>
            </a:fld>
            <a:endParaRPr lang="en-US" sz="1200"/>
          </a:p>
        </p:txBody>
      </p:sp>
      <p:sp>
        <p:nvSpPr>
          <p:cNvPr id="63490"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FB43D7-7A4D-EE41-929B-3302F4CA8084}" type="slidenum">
              <a:rPr lang="en-US" sz="1200"/>
              <a:pPr eaLnBrk="1" hangingPunct="1"/>
              <a:t>19</a:t>
            </a:fld>
            <a:endParaRPr lang="en-US" sz="1200"/>
          </a:p>
        </p:txBody>
      </p:sp>
      <p:sp>
        <p:nvSpPr>
          <p:cNvPr id="65538"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4E7D66C-84DC-0947-AA70-79CB119B8E38}" type="slidenum">
              <a:rPr lang="en-US" sz="1200"/>
              <a:pPr eaLnBrk="1" hangingPunct="1"/>
              <a:t>2</a:t>
            </a:fld>
            <a:endParaRPr lang="en-US" sz="1200"/>
          </a:p>
        </p:txBody>
      </p:sp>
      <p:sp>
        <p:nvSpPr>
          <p:cNvPr id="30722"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FABA817-BE58-8947-A70A-A68877A96359}" type="slidenum">
              <a:rPr lang="en-US" sz="1200"/>
              <a:pPr eaLnBrk="1" hangingPunct="1"/>
              <a:t>20</a:t>
            </a:fld>
            <a:endParaRPr lang="en-US" sz="1200"/>
          </a:p>
        </p:txBody>
      </p:sp>
      <p:sp>
        <p:nvSpPr>
          <p:cNvPr id="67586"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9C6B27F-C1F9-EC47-9AB3-789975C02F60}" type="slidenum">
              <a:rPr lang="en-US" sz="1200"/>
              <a:pPr eaLnBrk="1" hangingPunct="1"/>
              <a:t>21</a:t>
            </a:fld>
            <a:endParaRPr lang="en-US" sz="1200"/>
          </a:p>
        </p:txBody>
      </p:sp>
      <p:sp>
        <p:nvSpPr>
          <p:cNvPr id="6963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27794DF-E4CC-F648-9BF7-9189D5D0BC2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0147" name="Rectangle 2"/>
          <p:cNvSpPr>
            <a:spLocks noGrp="1" noRot="1" noChangeAspect="1" noChangeArrowheads="1"/>
          </p:cNvSpPr>
          <p:nvPr>
            <p:ph type="sldImg"/>
          </p:nvPr>
        </p:nvSpPr>
        <p:spPr>
          <a:solidFill>
            <a:srgbClr val="FFFFFF"/>
          </a:solidFill>
          <a:ln/>
        </p:spPr>
      </p:sp>
      <p:sp>
        <p:nvSpPr>
          <p:cNvPr id="39014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Of particular importance was this fortress with four towers overlooking the temple complex.</a:t>
            </a:r>
          </a:p>
        </p:txBody>
      </p:sp>
    </p:spTree>
    <p:extLst>
      <p:ext uri="{BB962C8B-B14F-4D97-AF65-F5344CB8AC3E}">
        <p14:creationId xmlns:p14="http://schemas.microsoft.com/office/powerpoint/2010/main" val="126147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4B43308-6CD4-A649-9B9D-A5AACC99CD4A}" type="slidenum">
              <a:rPr lang="en-US" sz="1200"/>
              <a:pPr eaLnBrk="1" hangingPunct="1"/>
              <a:t>23</a:t>
            </a:fld>
            <a:endParaRPr lang="en-US" sz="1200"/>
          </a:p>
        </p:txBody>
      </p:sp>
      <p:sp>
        <p:nvSpPr>
          <p:cNvPr id="73730"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2039BD-0E10-324F-99EF-1AEDF29B4E3C}" type="slidenum">
              <a:rPr lang="en-US" sz="1200"/>
              <a:pPr eaLnBrk="1" hangingPunct="1"/>
              <a:t>24</a:t>
            </a:fld>
            <a:endParaRPr lang="en-US" sz="1200"/>
          </a:p>
        </p:txBody>
      </p:sp>
      <p:sp>
        <p:nvSpPr>
          <p:cNvPr id="75778"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B69D464-870E-8247-8636-D4EB99DD215F}" type="slidenum">
              <a:rPr lang="en-US" sz="1200"/>
              <a:pPr eaLnBrk="1" hangingPunct="1"/>
              <a:t>25</a:t>
            </a:fld>
            <a:endParaRPr lang="en-US" sz="1200"/>
          </a:p>
        </p:txBody>
      </p:sp>
      <p:sp>
        <p:nvSpPr>
          <p:cNvPr id="77826"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A8B587C-49ED-BA41-B934-64D9810AB769}" type="slidenum">
              <a:rPr lang="en-US" sz="1200"/>
              <a:pPr eaLnBrk="1" hangingPunct="1"/>
              <a:t>27</a:t>
            </a:fld>
            <a:endParaRPr lang="en-US" sz="1200"/>
          </a:p>
        </p:txBody>
      </p:sp>
      <p:sp>
        <p:nvSpPr>
          <p:cNvPr id="80898"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83C1388-E238-524B-B50A-F37E60A0B3C7}" type="slidenum">
              <a:rPr lang="en-US" sz="1200"/>
              <a:pPr eaLnBrk="1" hangingPunct="1"/>
              <a:t>28</a:t>
            </a:fld>
            <a:endParaRPr lang="en-US" sz="1200"/>
          </a:p>
        </p:txBody>
      </p:sp>
      <p:sp>
        <p:nvSpPr>
          <p:cNvPr id="82946"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2F9D21B-2015-2444-9F55-B34CF8B1C600}" type="slidenum">
              <a:rPr lang="en-US" sz="1200"/>
              <a:pPr eaLnBrk="1" hangingPunct="1"/>
              <a:t>29</a:t>
            </a:fld>
            <a:endParaRPr lang="en-US" sz="1200"/>
          </a:p>
        </p:txBody>
      </p:sp>
      <p:sp>
        <p:nvSpPr>
          <p:cNvPr id="84994"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B52786F-9955-9145-8B5D-F13F78391267}" type="slidenum">
              <a:rPr lang="en-US" sz="1200"/>
              <a:pPr eaLnBrk="1" hangingPunct="1"/>
              <a:t>30</a:t>
            </a:fld>
            <a:endParaRPr lang="en-US" sz="1200"/>
          </a:p>
        </p:txBody>
      </p:sp>
      <p:sp>
        <p:nvSpPr>
          <p:cNvPr id="87042"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A8B88EA-CE60-1344-BC88-74EBE8132D90}" type="slidenum">
              <a:rPr lang="en-US" sz="1200"/>
              <a:pPr eaLnBrk="1" hangingPunct="1"/>
              <a:t>3</a:t>
            </a:fld>
            <a:endParaRPr lang="en-US" sz="1200"/>
          </a:p>
        </p:txBody>
      </p:sp>
      <p:sp>
        <p:nvSpPr>
          <p:cNvPr id="32770"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D0E4B30-F160-1C47-89D4-86FFF3919915}" type="slidenum">
              <a:rPr lang="en-US" sz="1200"/>
              <a:pPr eaLnBrk="1" hangingPunct="1"/>
              <a:t>31</a:t>
            </a:fld>
            <a:endParaRPr lang="en-US" sz="1200"/>
          </a:p>
        </p:txBody>
      </p:sp>
      <p:sp>
        <p:nvSpPr>
          <p:cNvPr id="8909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69A7247-8755-6243-BE21-C6958B722318}" type="slidenum">
              <a:rPr lang="en-US" sz="1200"/>
              <a:pPr eaLnBrk="1" hangingPunct="1"/>
              <a:t>32</a:t>
            </a:fld>
            <a:endParaRPr lang="en-US" sz="1200"/>
          </a:p>
        </p:txBody>
      </p:sp>
      <p:sp>
        <p:nvSpPr>
          <p:cNvPr id="91138"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638B1EF-D870-7140-A733-05E9465A4ED0}" type="slidenum">
              <a:rPr lang="en-US" sz="1200"/>
              <a:pPr eaLnBrk="1" hangingPunct="1"/>
              <a:t>33</a:t>
            </a:fld>
            <a:endParaRPr lang="en-US" sz="1200"/>
          </a:p>
        </p:txBody>
      </p:sp>
      <p:sp>
        <p:nvSpPr>
          <p:cNvPr id="93186"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6E13DA4-4A03-D844-96B7-AE3EFC83B5F3}" type="slidenum">
              <a:rPr lang="en-US" sz="1200"/>
              <a:pPr eaLnBrk="1" hangingPunct="1"/>
              <a:t>34</a:t>
            </a:fld>
            <a:endParaRPr lang="en-US" sz="1200"/>
          </a:p>
        </p:txBody>
      </p:sp>
      <p:sp>
        <p:nvSpPr>
          <p:cNvPr id="95234"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6C2FAAD-8D8A-A34D-ABA8-5DD60BAA9A2F}" type="slidenum">
              <a:rPr lang="en-US" sz="1200"/>
              <a:pPr eaLnBrk="1" hangingPunct="1"/>
              <a:t>35</a:t>
            </a:fld>
            <a:endParaRPr lang="en-US" sz="1200"/>
          </a:p>
        </p:txBody>
      </p:sp>
      <p:sp>
        <p:nvSpPr>
          <p:cNvPr id="97282"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6B7915F-46EC-BD4F-B4E5-4F987772EDB1}" type="slidenum">
              <a:rPr lang="en-US" sz="1200"/>
              <a:pPr eaLnBrk="1" hangingPunct="1"/>
              <a:t>36</a:t>
            </a:fld>
            <a:endParaRPr lang="en-US" sz="1200"/>
          </a:p>
        </p:txBody>
      </p:sp>
      <p:sp>
        <p:nvSpPr>
          <p:cNvPr id="9933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89BE816-1E28-484F-B0BA-3EBCBBEB1B22}" type="slidenum">
              <a:rPr lang="en-US" sz="1200"/>
              <a:pPr eaLnBrk="1" hangingPunct="1"/>
              <a:t>37</a:t>
            </a:fld>
            <a:endParaRPr lang="en-US" sz="1200"/>
          </a:p>
        </p:txBody>
      </p:sp>
      <p:sp>
        <p:nvSpPr>
          <p:cNvPr id="101378"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0B2392-8C31-0440-A01A-61408774A66C}" type="slidenum">
              <a:rPr lang="en-US" sz="1200"/>
              <a:pPr eaLnBrk="1" hangingPunct="1"/>
              <a:t>38</a:t>
            </a:fld>
            <a:endParaRPr lang="en-US" sz="1200"/>
          </a:p>
        </p:txBody>
      </p:sp>
      <p:sp>
        <p:nvSpPr>
          <p:cNvPr id="103426"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FB33B8B-9751-6B40-B500-36CEAD50C25E}" type="slidenum">
              <a:rPr lang="en-US" sz="1200"/>
              <a:pPr eaLnBrk="1" hangingPunct="1"/>
              <a:t>39</a:t>
            </a:fld>
            <a:endParaRPr lang="en-US" sz="1200"/>
          </a:p>
        </p:txBody>
      </p:sp>
      <p:sp>
        <p:nvSpPr>
          <p:cNvPr id="105474"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9641E87-015C-4B47-BCA5-3938FE278C2B}" type="slidenum">
              <a:rPr lang="en-US" sz="1200"/>
              <a:pPr eaLnBrk="1" hangingPunct="1"/>
              <a:t>40</a:t>
            </a:fld>
            <a:endParaRPr lang="en-US" sz="1200"/>
          </a:p>
        </p:txBody>
      </p:sp>
      <p:sp>
        <p:nvSpPr>
          <p:cNvPr id="107522"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83581AE-BFDD-E348-B8F5-352854AAE21F}" type="slidenum">
              <a:rPr lang="en-US" sz="1200"/>
              <a:pPr eaLnBrk="1" hangingPunct="1"/>
              <a:t>4</a:t>
            </a:fld>
            <a:endParaRPr lang="en-US" sz="1200"/>
          </a:p>
        </p:txBody>
      </p:sp>
      <p:sp>
        <p:nvSpPr>
          <p:cNvPr id="34818"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4193B37-5263-DA43-A72E-5824B02324C2}" type="slidenum">
              <a:rPr lang="en-US" sz="1200"/>
              <a:pPr eaLnBrk="1" hangingPunct="1"/>
              <a:t>41</a:t>
            </a:fld>
            <a:endParaRPr lang="en-US" sz="1200"/>
          </a:p>
        </p:txBody>
      </p:sp>
      <p:sp>
        <p:nvSpPr>
          <p:cNvPr id="1095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8F38352-3941-8A4A-95C6-DBBA8FCEE18C}" type="slidenum">
              <a:rPr lang="en-US" sz="1200"/>
              <a:pPr eaLnBrk="1" hangingPunct="1"/>
              <a:t>42</a:t>
            </a:fld>
            <a:endParaRPr lang="en-US" sz="1200"/>
          </a:p>
        </p:txBody>
      </p:sp>
      <p:sp>
        <p:nvSpPr>
          <p:cNvPr id="111618"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45CE965-2615-9241-9A65-302754086B50}" type="slidenum">
              <a:rPr lang="en-US" sz="1200"/>
              <a:pPr eaLnBrk="1" hangingPunct="1"/>
              <a:t>43</a:t>
            </a:fld>
            <a:endParaRPr lang="en-US" sz="1200"/>
          </a:p>
        </p:txBody>
      </p:sp>
      <p:sp>
        <p:nvSpPr>
          <p:cNvPr id="113666"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F8D537-DFEB-5E4F-A87C-9B1AA9999B33}" type="slidenum">
              <a:rPr lang="en-US" sz="1200"/>
              <a:pPr eaLnBrk="1" hangingPunct="1"/>
              <a:t>44</a:t>
            </a:fld>
            <a:endParaRPr lang="en-US" sz="1200"/>
          </a:p>
        </p:txBody>
      </p:sp>
      <p:sp>
        <p:nvSpPr>
          <p:cNvPr id="115714"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2DA0B71-002E-524A-A79A-F476666DF9B4}" type="slidenum">
              <a:rPr lang="en-US" sz="1200"/>
              <a:pPr eaLnBrk="1" hangingPunct="1"/>
              <a:t>45</a:t>
            </a:fld>
            <a:endParaRPr lang="en-US" sz="1200"/>
          </a:p>
        </p:txBody>
      </p:sp>
      <p:sp>
        <p:nvSpPr>
          <p:cNvPr id="117762"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8888CD7-CE2F-D048-B817-EA3874238FDD}" type="slidenum">
              <a:rPr lang="en-US" sz="1200"/>
              <a:pPr eaLnBrk="1" hangingPunct="1"/>
              <a:t>46</a:t>
            </a:fld>
            <a:endParaRPr lang="en-US" sz="1200"/>
          </a:p>
        </p:txBody>
      </p:sp>
      <p:sp>
        <p:nvSpPr>
          <p:cNvPr id="11981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CBE3CF1-08B6-2B4F-8023-894453DDA802}" type="slidenum">
              <a:rPr lang="en-US" sz="1200"/>
              <a:pPr eaLnBrk="1" hangingPunct="1"/>
              <a:t>47</a:t>
            </a:fld>
            <a:endParaRPr lang="en-US" sz="1200"/>
          </a:p>
        </p:txBody>
      </p:sp>
      <p:sp>
        <p:nvSpPr>
          <p:cNvPr id="121858"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658FEC2-5211-474F-A116-A5FD40BECED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88099" name="Rectangle 2"/>
          <p:cNvSpPr>
            <a:spLocks noGrp="1" noRot="1" noChangeAspect="1" noChangeArrowheads="1"/>
          </p:cNvSpPr>
          <p:nvPr>
            <p:ph type="sldImg"/>
          </p:nvPr>
        </p:nvSpPr>
        <p:spPr>
          <a:solidFill>
            <a:srgbClr val="FFFFFF"/>
          </a:solidFill>
          <a:ln/>
        </p:spPr>
      </p:sp>
      <p:sp>
        <p:nvSpPr>
          <p:cNvPr id="388100"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The temple was a massive complex that ended up being the last part of the city for the Jews to defend. </a:t>
            </a:r>
            <a:r>
              <a:rPr lang="en-US" sz="1200" kern="1200" dirty="0">
                <a:solidFill>
                  <a:schemeClr val="tx1"/>
                </a:solidFill>
                <a:effectLst/>
                <a:latin typeface="+mn-lt"/>
                <a:ea typeface="+mn-ea"/>
                <a:cs typeface="+mn-cs"/>
              </a:rPr>
              <a:t>Was this temple worth defending?</a:t>
            </a:r>
            <a:r>
              <a:rPr lang="en-SG" dirty="0">
                <a:effectLst/>
              </a:rPr>
              <a:t> </a:t>
            </a:r>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935623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A7C811-C864-6344-8E6B-AC3BFD3D2EC1}" type="slidenum">
              <a:rPr lang="en-US" sz="1200"/>
              <a:pPr eaLnBrk="1" hangingPunct="1"/>
              <a:t>49</a:t>
            </a:fld>
            <a:endParaRPr lang="en-US" sz="1200"/>
          </a:p>
        </p:txBody>
      </p:sp>
      <p:sp>
        <p:nvSpPr>
          <p:cNvPr id="125954"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06552B0-F8CD-6D49-B003-4E625FB0B897}" type="slidenum">
              <a:rPr lang="en-US" sz="1200"/>
              <a:pPr eaLnBrk="1" hangingPunct="1"/>
              <a:t>51</a:t>
            </a:fld>
            <a:endParaRPr lang="en-US" sz="1200"/>
          </a:p>
        </p:txBody>
      </p:sp>
      <p:sp>
        <p:nvSpPr>
          <p:cNvPr id="12902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301F53A-79E1-084C-B2D4-6A3A7495C961}" type="slidenum">
              <a:rPr lang="en-US" sz="1200"/>
              <a:pPr eaLnBrk="1" hangingPunct="1"/>
              <a:t>5</a:t>
            </a:fld>
            <a:endParaRPr lang="en-US" sz="1200"/>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E613E96-0DF6-7B49-B2F8-23ACE1CB2B5B}" type="slidenum">
              <a:rPr lang="en-US" sz="1200"/>
              <a:pPr eaLnBrk="1" hangingPunct="1"/>
              <a:t>52</a:t>
            </a:fld>
            <a:endParaRPr lang="en-US" sz="1200"/>
          </a:p>
        </p:txBody>
      </p:sp>
      <p:sp>
        <p:nvSpPr>
          <p:cNvPr id="131074"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BD7CB7-6A6A-D14A-BAF4-8363880E7019}" type="slidenum">
              <a:rPr lang="en-US" sz="1200"/>
              <a:pPr eaLnBrk="1" hangingPunct="1"/>
              <a:t>53</a:t>
            </a:fld>
            <a:endParaRPr lang="en-US" sz="1200"/>
          </a:p>
        </p:txBody>
      </p:sp>
      <p:sp>
        <p:nvSpPr>
          <p:cNvPr id="133122"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ED12AC-6BD4-8241-99E4-A44A28C3CED6}" type="slidenum">
              <a:rPr lang="en-US" sz="1200"/>
              <a:pPr eaLnBrk="1" hangingPunct="1"/>
              <a:t>54</a:t>
            </a:fld>
            <a:endParaRPr lang="en-US" sz="1200"/>
          </a:p>
        </p:txBody>
      </p:sp>
      <p:sp>
        <p:nvSpPr>
          <p:cNvPr id="135170"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9D192FC-F7A1-F746-92F3-42D0E7AD693F}" type="slidenum">
              <a:rPr lang="en-US" sz="1200"/>
              <a:pPr eaLnBrk="1" hangingPunct="1"/>
              <a:t>55</a:t>
            </a:fld>
            <a:endParaRPr lang="en-US" sz="1200"/>
          </a:p>
        </p:txBody>
      </p:sp>
      <p:sp>
        <p:nvSpPr>
          <p:cNvPr id="137218"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D6E15A8-86C8-5E4A-8498-19388909ED0A}" type="slidenum">
              <a:rPr lang="en-US" sz="1200"/>
              <a:pPr eaLnBrk="1" hangingPunct="1"/>
              <a:t>56</a:t>
            </a:fld>
            <a:endParaRPr lang="en-US" sz="1200"/>
          </a:p>
        </p:txBody>
      </p:sp>
      <p:sp>
        <p:nvSpPr>
          <p:cNvPr id="13926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F791BBF-EA7B-724E-87F7-BF03A043CB1F}" type="slidenum">
              <a:rPr lang="en-US" sz="1200"/>
              <a:pPr eaLnBrk="1" hangingPunct="1"/>
              <a:t>57</a:t>
            </a:fld>
            <a:endParaRPr lang="en-US" sz="1200"/>
          </a:p>
        </p:txBody>
      </p:sp>
      <p:sp>
        <p:nvSpPr>
          <p:cNvPr id="141314"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F590BC-038B-D944-A562-33B940AEA855}" type="slidenum">
              <a:rPr lang="en-US" sz="1200"/>
              <a:pPr eaLnBrk="1" hangingPunct="1"/>
              <a:t>58</a:t>
            </a:fld>
            <a:endParaRPr lang="en-US" sz="1200"/>
          </a:p>
        </p:txBody>
      </p:sp>
      <p:sp>
        <p:nvSpPr>
          <p:cNvPr id="143362"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B9ED9CC-5D4E-2443-8E23-68669B411D74}" type="slidenum">
              <a:rPr lang="en-US" sz="1200"/>
              <a:pPr eaLnBrk="1" hangingPunct="1"/>
              <a:t>59</a:t>
            </a:fld>
            <a:endParaRPr lang="en-US" sz="1200"/>
          </a:p>
        </p:txBody>
      </p:sp>
      <p:sp>
        <p:nvSpPr>
          <p:cNvPr id="145410"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B5FECD4-A0AC-8E4C-B791-674A3B94FECF}" type="slidenum">
              <a:rPr lang="en-US" sz="1200"/>
              <a:pPr eaLnBrk="1" hangingPunct="1"/>
              <a:t>60</a:t>
            </a:fld>
            <a:endParaRPr lang="en-US" sz="1200"/>
          </a:p>
        </p:txBody>
      </p:sp>
      <p:sp>
        <p:nvSpPr>
          <p:cNvPr id="147458"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9C68B4-1B19-B44F-99C7-95A2DA1A61A0}" type="slidenum">
              <a:rPr lang="en-US" sz="1200"/>
              <a:pPr eaLnBrk="1" hangingPunct="1"/>
              <a:t>61</a:t>
            </a:fld>
            <a:endParaRPr lang="en-US" sz="1200"/>
          </a:p>
        </p:txBody>
      </p:sp>
      <p:sp>
        <p:nvSpPr>
          <p:cNvPr id="14950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B264E96-2C6E-744B-8AFD-FB97B63EF848}" type="slidenum">
              <a:rPr lang="en-US" sz="1200"/>
              <a:pPr eaLnBrk="1" hangingPunct="1"/>
              <a:t>6</a:t>
            </a:fld>
            <a:endParaRPr lang="en-US" sz="1200"/>
          </a:p>
        </p:txBody>
      </p:sp>
      <p:sp>
        <p:nvSpPr>
          <p:cNvPr id="38914"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209FC60-7749-D545-8290-3608C888AE1F}" type="slidenum">
              <a:rPr lang="en-US" sz="1200"/>
              <a:pPr eaLnBrk="1" hangingPunct="1"/>
              <a:t>62</a:t>
            </a:fld>
            <a:endParaRPr lang="en-US" sz="1200"/>
          </a:p>
        </p:txBody>
      </p:sp>
      <p:sp>
        <p:nvSpPr>
          <p:cNvPr id="151554"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9AAEDC7-A948-0543-B378-7972F02B5F7F}" type="slidenum">
              <a:rPr lang="en-US" sz="1200"/>
              <a:pPr eaLnBrk="1" hangingPunct="1"/>
              <a:t>63</a:t>
            </a:fld>
            <a:endParaRPr lang="en-US" sz="1200"/>
          </a:p>
        </p:txBody>
      </p:sp>
      <p:sp>
        <p:nvSpPr>
          <p:cNvPr id="153602"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711F484-7FA9-B448-8DC7-FCA7E3E0E3C7}" type="slidenum">
              <a:rPr lang="en-US" sz="1200"/>
              <a:pPr eaLnBrk="1" hangingPunct="1"/>
              <a:t>64</a:t>
            </a:fld>
            <a:endParaRPr lang="en-US" sz="1200"/>
          </a:p>
        </p:txBody>
      </p:sp>
      <p:sp>
        <p:nvSpPr>
          <p:cNvPr id="155650"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4730BAB-B288-4A40-8003-FF766C45C14D}" type="slidenum">
              <a:rPr lang="en-US" sz="1200"/>
              <a:pPr eaLnBrk="1" hangingPunct="1"/>
              <a:t>65</a:t>
            </a:fld>
            <a:endParaRPr lang="en-US" sz="1200"/>
          </a:p>
        </p:txBody>
      </p:sp>
      <p:sp>
        <p:nvSpPr>
          <p:cNvPr id="157698"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7CBB2FE-6B04-2544-9C42-16DBB231C3B7}" type="slidenum">
              <a:rPr lang="en-US" sz="1200"/>
              <a:pPr eaLnBrk="1" hangingPunct="1"/>
              <a:t>66</a:t>
            </a:fld>
            <a:endParaRPr lang="en-US" sz="1200"/>
          </a:p>
        </p:txBody>
      </p:sp>
      <p:sp>
        <p:nvSpPr>
          <p:cNvPr id="1597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4ABFFA3-E24D-0F49-B6A7-B905DECF9870}" type="slidenum">
              <a:rPr lang="en-US" sz="1200"/>
              <a:pPr eaLnBrk="1" hangingPunct="1"/>
              <a:t>67</a:t>
            </a:fld>
            <a:endParaRPr lang="en-US" sz="1200"/>
          </a:p>
        </p:txBody>
      </p:sp>
      <p:sp>
        <p:nvSpPr>
          <p:cNvPr id="161794"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A7F754-9307-2940-B83B-5A4D2EA64ED2}" type="slidenum">
              <a:rPr lang="en-US" sz="1200"/>
              <a:pPr eaLnBrk="1" hangingPunct="1"/>
              <a:t>68</a:t>
            </a:fld>
            <a:endParaRPr lang="en-US" sz="1200"/>
          </a:p>
        </p:txBody>
      </p:sp>
      <p:sp>
        <p:nvSpPr>
          <p:cNvPr id="163842"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4CF7B3-1446-3E45-930D-FBEB4CF0D31B}" type="slidenum">
              <a:rPr lang="en-US" sz="1200"/>
              <a:pPr eaLnBrk="1" hangingPunct="1"/>
              <a:t>69</a:t>
            </a:fld>
            <a:endParaRPr lang="en-US" sz="1200"/>
          </a:p>
        </p:txBody>
      </p:sp>
      <p:sp>
        <p:nvSpPr>
          <p:cNvPr id="165890"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5D865E-DD77-8843-B329-7740F82F48F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86051" name="Rectangle 2"/>
          <p:cNvSpPr>
            <a:spLocks noGrp="1" noRot="1" noChangeAspect="1" noChangeArrowheads="1"/>
          </p:cNvSpPr>
          <p:nvPr>
            <p:ph type="sldImg"/>
          </p:nvPr>
        </p:nvSpPr>
        <p:spPr>
          <a:solidFill>
            <a:srgbClr val="FFFFFF"/>
          </a:solidFill>
          <a:ln/>
        </p:spPr>
      </p:sp>
      <p:sp>
        <p:nvSpPr>
          <p:cNvPr id="38605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temple had stood for almost 600 years.</a:t>
            </a:r>
            <a:r>
              <a:rPr lang="en-SG" dirty="0">
                <a:effectLst/>
              </a:rPr>
              <a:t> </a:t>
            </a:r>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This Second Temple had just been completed in AD 64 but Jesus said that not one of its stones would remain on another (Matt 24:2). </a:t>
            </a:r>
          </a:p>
        </p:txBody>
      </p:sp>
    </p:spTree>
    <p:extLst>
      <p:ext uri="{BB962C8B-B14F-4D97-AF65-F5344CB8AC3E}">
        <p14:creationId xmlns:p14="http://schemas.microsoft.com/office/powerpoint/2010/main" val="278669332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C8ACE1B-B001-4040-B606-EDE9E0683007}" type="slidenum">
              <a:rPr lang="en-US" sz="1200"/>
              <a:pPr eaLnBrk="1" hangingPunct="1"/>
              <a:t>71</a:t>
            </a:fld>
            <a:endParaRPr lang="en-US" sz="1200"/>
          </a:p>
        </p:txBody>
      </p:sp>
      <p:sp>
        <p:nvSpPr>
          <p:cNvPr id="16998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216ADFF-9271-9746-BB8C-2AB17ABEEF73}" type="slidenum">
              <a:rPr lang="en-US" sz="1200"/>
              <a:pPr eaLnBrk="1" hangingPunct="1"/>
              <a:t>7</a:t>
            </a:fld>
            <a:endParaRPr lang="en-US" sz="1200"/>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cs typeface="ＭＳ Ｐゴシック" charset="0"/>
              </a:rPr>
              <a:t>Leen Ritmeyer, </a:t>
            </a:r>
            <a:r>
              <a:rPr lang="ja-JP" altLang="en-US">
                <a:cs typeface="ＭＳ Ｐゴシック" charset="0"/>
              </a:rPr>
              <a:t>“</a:t>
            </a:r>
            <a:r>
              <a:rPr lang="en-US" altLang="ja-JP">
                <a:cs typeface="ＭＳ Ｐゴシック" charset="0"/>
              </a:rPr>
              <a:t>Locating the Original Temple Mount,</a:t>
            </a:r>
            <a:r>
              <a:rPr lang="ja-JP" altLang="en-US">
                <a:cs typeface="ＭＳ Ｐゴシック" charset="0"/>
              </a:rPr>
              <a:t>”</a:t>
            </a:r>
            <a:r>
              <a:rPr lang="en-US" altLang="ja-JP">
                <a:cs typeface="ＭＳ Ｐゴシック" charset="0"/>
              </a:rPr>
              <a:t> </a:t>
            </a:r>
            <a:r>
              <a:rPr lang="en-US" altLang="ja-JP" i="1">
                <a:cs typeface="ＭＳ Ｐゴシック" charset="0"/>
              </a:rPr>
              <a:t>BAR</a:t>
            </a:r>
            <a:r>
              <a:rPr lang="en-US" altLang="ja-JP">
                <a:cs typeface="ＭＳ Ｐゴシック" charset="0"/>
              </a:rPr>
              <a:t> 18 (March/April 1992): 27</a:t>
            </a:r>
            <a:endParaRPr lang="en-US">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A291FC6-FB77-D94C-BC5A-AB4094198C45}" type="slidenum">
              <a:rPr lang="en-US" sz="1200"/>
              <a:pPr eaLnBrk="1" hangingPunct="1"/>
              <a:t>72</a:t>
            </a:fld>
            <a:endParaRPr lang="en-US" sz="1200"/>
          </a:p>
        </p:txBody>
      </p:sp>
      <p:sp>
        <p:nvSpPr>
          <p:cNvPr id="172034"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F9B1900-D5CF-CA49-8858-DAED49BA0EF2}" type="slidenum">
              <a:rPr lang="en-US" sz="1200"/>
              <a:pPr eaLnBrk="1" hangingPunct="1"/>
              <a:t>73</a:t>
            </a:fld>
            <a:endParaRPr lang="en-US" sz="1200"/>
          </a:p>
        </p:txBody>
      </p:sp>
      <p:sp>
        <p:nvSpPr>
          <p:cNvPr id="174082"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B000653-AFAA-7947-BCD3-C746809255BD}" type="slidenum">
              <a:rPr lang="en-US" sz="1200"/>
              <a:pPr eaLnBrk="1" hangingPunct="1"/>
              <a:t>74</a:t>
            </a:fld>
            <a:endParaRPr lang="en-US" sz="1200"/>
          </a:p>
        </p:txBody>
      </p:sp>
      <p:sp>
        <p:nvSpPr>
          <p:cNvPr id="176130"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42DD48A-99E6-894A-9193-4DB40DD49235}" type="slidenum">
              <a:rPr lang="en-US" sz="1200"/>
              <a:pPr eaLnBrk="1" hangingPunct="1"/>
              <a:t>75</a:t>
            </a:fld>
            <a:endParaRPr lang="en-US" sz="1200"/>
          </a:p>
        </p:txBody>
      </p:sp>
      <p:sp>
        <p:nvSpPr>
          <p:cNvPr id="178178"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FEA4A15-909F-384B-AF0D-992EC45CEEB8}" type="slidenum">
              <a:rPr lang="en-US" sz="1200"/>
              <a:pPr eaLnBrk="1" hangingPunct="1"/>
              <a:t>76</a:t>
            </a:fld>
            <a:endParaRPr lang="en-US" sz="1200"/>
          </a:p>
        </p:txBody>
      </p:sp>
      <p:sp>
        <p:nvSpPr>
          <p:cNvPr id="18022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C9175D8-D231-9F47-8E77-0198CC5DB817}" type="slidenum">
              <a:rPr lang="en-US" sz="1200"/>
              <a:pPr eaLnBrk="1" hangingPunct="1"/>
              <a:t>77</a:t>
            </a:fld>
            <a:endParaRPr lang="en-US" sz="1200"/>
          </a:p>
        </p:txBody>
      </p:sp>
      <p:sp>
        <p:nvSpPr>
          <p:cNvPr id="182274"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233107-3616-6A43-B94B-E664ED62D9B8}" type="slidenum">
              <a:rPr lang="en-US" sz="1200"/>
              <a:pPr eaLnBrk="1" hangingPunct="1"/>
              <a:t>78</a:t>
            </a:fld>
            <a:endParaRPr lang="en-US" sz="1200"/>
          </a:p>
        </p:txBody>
      </p:sp>
      <p:sp>
        <p:nvSpPr>
          <p:cNvPr id="18432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0ECA824-C941-F44B-93A0-791557CF6390}" type="slidenum">
              <a:rPr lang="en-US" sz="1200"/>
              <a:pPr eaLnBrk="1" hangingPunct="1"/>
              <a:t>79</a:t>
            </a:fld>
            <a:endParaRPr lang="en-US" sz="1200"/>
          </a:p>
        </p:txBody>
      </p:sp>
      <p:sp>
        <p:nvSpPr>
          <p:cNvPr id="186370"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0323D8B-22B6-3845-8CC2-3625342D1A49}" type="slidenum">
              <a:rPr lang="en-US" sz="1200"/>
              <a:pPr eaLnBrk="1" hangingPunct="1"/>
              <a:t>80</a:t>
            </a:fld>
            <a:endParaRPr lang="en-US" sz="1200"/>
          </a:p>
        </p:txBody>
      </p:sp>
      <p:sp>
        <p:nvSpPr>
          <p:cNvPr id="188418"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6B41FEE-F105-5846-918A-3FB33D9BCB9B}" type="slidenum">
              <a:rPr lang="en-US" sz="1200"/>
              <a:pPr eaLnBrk="1" hangingPunct="1"/>
              <a:t>81</a:t>
            </a:fld>
            <a:endParaRPr lang="en-US" sz="1200"/>
          </a:p>
        </p:txBody>
      </p:sp>
      <p:sp>
        <p:nvSpPr>
          <p:cNvPr id="19046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14AF37F-78EA-8E46-BC40-77AB0D9DF99E}" type="slidenum">
              <a:rPr lang="en-US" sz="1200"/>
              <a:pPr eaLnBrk="1" hangingPunct="1"/>
              <a:t>8</a:t>
            </a:fld>
            <a:endParaRPr lang="en-US" sz="120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cs typeface="ＭＳ Ｐゴシック" charset="0"/>
              </a:rPr>
              <a:t>Leen Ritmeyer, </a:t>
            </a:r>
            <a:r>
              <a:rPr lang="ja-JP" altLang="en-US">
                <a:cs typeface="ＭＳ Ｐゴシック" charset="0"/>
              </a:rPr>
              <a:t>“</a:t>
            </a:r>
            <a:r>
              <a:rPr lang="en-US" altLang="ja-JP">
                <a:cs typeface="ＭＳ Ｐゴシック" charset="0"/>
              </a:rPr>
              <a:t>Locating the Original Temple Mount,</a:t>
            </a:r>
            <a:r>
              <a:rPr lang="ja-JP" altLang="en-US">
                <a:cs typeface="ＭＳ Ｐゴシック" charset="0"/>
              </a:rPr>
              <a:t>”</a:t>
            </a:r>
            <a:r>
              <a:rPr lang="en-US" altLang="ja-JP">
                <a:cs typeface="ＭＳ Ｐゴシック" charset="0"/>
              </a:rPr>
              <a:t> </a:t>
            </a:r>
            <a:r>
              <a:rPr lang="en-US" altLang="ja-JP" i="1">
                <a:cs typeface="ＭＳ Ｐゴシック" charset="0"/>
              </a:rPr>
              <a:t>BAR</a:t>
            </a:r>
            <a:r>
              <a:rPr lang="en-US" altLang="ja-JP">
                <a:cs typeface="ＭＳ Ｐゴシック" charset="0"/>
              </a:rPr>
              <a:t> 18 (March/April 1992): 30</a:t>
            </a:r>
            <a:endParaRPr lang="en-US">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761071-EE7B-2849-84CC-01B0F0218AE3}" type="slidenum">
              <a:rPr lang="en-US" sz="1200"/>
              <a:pPr eaLnBrk="1" hangingPunct="1"/>
              <a:t>82</a:t>
            </a:fld>
            <a:endParaRPr lang="en-US" sz="1200"/>
          </a:p>
        </p:txBody>
      </p:sp>
      <p:sp>
        <p:nvSpPr>
          <p:cNvPr id="192514"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C72E504-E7AC-DF49-A858-69842BB1D161}" type="slidenum">
              <a:rPr lang="en-US" sz="1200"/>
              <a:pPr eaLnBrk="1" hangingPunct="1"/>
              <a:t>83</a:t>
            </a:fld>
            <a:endParaRPr lang="en-US" sz="1200"/>
          </a:p>
        </p:txBody>
      </p:sp>
      <p:sp>
        <p:nvSpPr>
          <p:cNvPr id="194562"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BEB9B0-3E62-BB4A-AB6F-22253C8D7F84}" type="slidenum">
              <a:rPr lang="en-US" sz="1200"/>
              <a:pPr eaLnBrk="1" hangingPunct="1"/>
              <a:t>84</a:t>
            </a:fld>
            <a:endParaRPr lang="en-US" sz="1200"/>
          </a:p>
        </p:txBody>
      </p:sp>
      <p:sp>
        <p:nvSpPr>
          <p:cNvPr id="196610"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8F2F81B-2192-AE4E-BA58-1A2C8E01D6A4}" type="slidenum">
              <a:rPr lang="en-US" sz="1200"/>
              <a:pPr eaLnBrk="1" hangingPunct="1"/>
              <a:t>85</a:t>
            </a:fld>
            <a:endParaRPr lang="en-US" sz="1200"/>
          </a:p>
        </p:txBody>
      </p:sp>
      <p:sp>
        <p:nvSpPr>
          <p:cNvPr id="198658"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6C358A8-13A4-3D41-BD45-2FB7863F3531}" type="slidenum">
              <a:rPr lang="en-US" sz="1200"/>
              <a:pPr eaLnBrk="1" hangingPunct="1"/>
              <a:t>86</a:t>
            </a:fld>
            <a:endParaRPr lang="en-US" sz="1200"/>
          </a:p>
        </p:txBody>
      </p:sp>
      <p:sp>
        <p:nvSpPr>
          <p:cNvPr id="20070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BG Bible Geography in Arabic</a:t>
            </a:r>
          </a:p>
        </p:txBody>
      </p:sp>
    </p:spTree>
    <p:extLst>
      <p:ext uri="{BB962C8B-B14F-4D97-AF65-F5344CB8AC3E}">
        <p14:creationId xmlns:p14="http://schemas.microsoft.com/office/powerpoint/2010/main" val="2299514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0F72C07-4CE6-AE4D-974A-71709B8F1F4B}" type="slidenum">
              <a:rPr lang="en-US" sz="1200"/>
              <a:pPr eaLnBrk="1" hangingPunct="1"/>
              <a:t>9</a:t>
            </a:fld>
            <a:endParaRPr lang="en-US" sz="1200"/>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cs typeface="ＭＳ Ｐゴシック" charset="0"/>
              </a:rPr>
              <a:t>Leen Ritmeyer, </a:t>
            </a:r>
            <a:r>
              <a:rPr lang="ja-JP" altLang="en-US">
                <a:cs typeface="ＭＳ Ｐゴシック" charset="0"/>
              </a:rPr>
              <a:t>“</a:t>
            </a:r>
            <a:r>
              <a:rPr lang="en-US" altLang="ja-JP">
                <a:cs typeface="ＭＳ Ｐゴシック" charset="0"/>
              </a:rPr>
              <a:t>Locating the Original Temple Mount,</a:t>
            </a:r>
            <a:r>
              <a:rPr lang="ja-JP" altLang="en-US">
                <a:cs typeface="ＭＳ Ｐゴシック" charset="0"/>
              </a:rPr>
              <a:t>”</a:t>
            </a:r>
            <a:r>
              <a:rPr lang="en-US" altLang="ja-JP">
                <a:cs typeface="ＭＳ Ｐゴシック" charset="0"/>
              </a:rPr>
              <a:t> </a:t>
            </a:r>
            <a:r>
              <a:rPr lang="en-US" altLang="ja-JP" i="1">
                <a:cs typeface="ＭＳ Ｐゴシック" charset="0"/>
              </a:rPr>
              <a:t>BAR</a:t>
            </a:r>
            <a:r>
              <a:rPr lang="en-US" altLang="ja-JP">
                <a:cs typeface="ＭＳ Ｐゴシック" charset="0"/>
              </a:rPr>
              <a:t> 18 (March/April 1992): 31</a:t>
            </a:r>
            <a:endParaRPr lang="en-US">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65BB61-225F-9848-B4ED-71AC7B1FA5F4}" type="slidenum">
              <a:rPr lang="en-US"/>
              <a:pPr>
                <a:defRPr/>
              </a:pPr>
              <a:t>‹#›</a:t>
            </a:fld>
            <a:endParaRPr lang="en-US"/>
          </a:p>
        </p:txBody>
      </p:sp>
    </p:spTree>
    <p:extLst>
      <p:ext uri="{BB962C8B-B14F-4D97-AF65-F5344CB8AC3E}">
        <p14:creationId xmlns:p14="http://schemas.microsoft.com/office/powerpoint/2010/main" val="1606097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4585EC-FD91-A840-9C0A-2AFE9DEA580E}" type="slidenum">
              <a:rPr lang="en-US"/>
              <a:pPr>
                <a:defRPr/>
              </a:pPr>
              <a:t>‹#›</a:t>
            </a:fld>
            <a:endParaRPr lang="en-US"/>
          </a:p>
        </p:txBody>
      </p:sp>
    </p:spTree>
    <p:extLst>
      <p:ext uri="{BB962C8B-B14F-4D97-AF65-F5344CB8AC3E}">
        <p14:creationId xmlns:p14="http://schemas.microsoft.com/office/powerpoint/2010/main" val="4177987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C44CEA-CC78-AF48-8E44-F0CAF6A5BA82}" type="slidenum">
              <a:rPr lang="en-US"/>
              <a:pPr>
                <a:defRPr/>
              </a:pPr>
              <a:t>‹#›</a:t>
            </a:fld>
            <a:endParaRPr lang="en-US"/>
          </a:p>
        </p:txBody>
      </p:sp>
    </p:spTree>
    <p:extLst>
      <p:ext uri="{BB962C8B-B14F-4D97-AF65-F5344CB8AC3E}">
        <p14:creationId xmlns:p14="http://schemas.microsoft.com/office/powerpoint/2010/main" val="2497605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EFE76D-C4FD-9A4E-BC88-B0211274F843}" type="slidenum">
              <a:rPr lang="en-US"/>
              <a:pPr>
                <a:defRPr/>
              </a:pPr>
              <a:t>‹#›</a:t>
            </a:fld>
            <a:endParaRPr lang="en-US"/>
          </a:p>
        </p:txBody>
      </p:sp>
    </p:spTree>
    <p:extLst>
      <p:ext uri="{BB962C8B-B14F-4D97-AF65-F5344CB8AC3E}">
        <p14:creationId xmlns:p14="http://schemas.microsoft.com/office/powerpoint/2010/main" val="4215978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en-US" sz="1800">
                <a:cs typeface="+mn-cs"/>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sz="1800">
                <a:cs typeface="+mn-cs"/>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en-US" sz="1800">
                <a:cs typeface="+mn-cs"/>
              </a:endParaRPr>
            </a:p>
          </p:txBody>
        </p:sp>
        <p:sp>
          <p:nvSpPr>
            <p:cNvPr id="8"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en-US" sz="1800">
                <a:cs typeface="+mn-cs"/>
              </a:endParaRPr>
            </a:p>
          </p:txBody>
        </p:sp>
        <p:sp>
          <p:nvSpPr>
            <p:cNvPr id="10"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sz="1800">
                <a:cs typeface="+mn-cs"/>
              </a:endParaRPr>
            </a:p>
          </p:txBody>
        </p:sp>
        <p:sp>
          <p:nvSpPr>
            <p:cNvPr id="13"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en-US" sz="1800">
                <a:cs typeface="+mn-cs"/>
              </a:endParaRPr>
            </a:p>
          </p:txBody>
        </p:sp>
        <p:sp>
          <p:nvSpPr>
            <p:cNvPr id="15"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en-US" sz="1800">
                <a:cs typeface="+mn-cs"/>
              </a:endParaRPr>
            </a:p>
          </p:txBody>
        </p:sp>
        <p:sp>
          <p:nvSpPr>
            <p:cNvPr id="17"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en-US" sz="1800">
                <a:cs typeface="+mn-cs"/>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en-US" sz="1800">
                <a:cs typeface="+mn-cs"/>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en-US" sz="1800">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en-US" sz="1800">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en-US" sz="1800">
                <a:cs typeface="+mn-cs"/>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en-US" sz="1800">
                <a:cs typeface="+mn-cs"/>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en-US" sz="1800">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en-US" sz="1800">
                <a:cs typeface="+mn-cs"/>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sz="1800">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en-US" sz="1800">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sz="1800">
                <a:cs typeface="+mn-cs"/>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en-US" sz="1800">
                <a:cs typeface="+mn-cs"/>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en-US" sz="1800">
                <a:cs typeface="+mn-cs"/>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1800">
                <a:cs typeface="+mn-cs"/>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sz="1800">
                <a:cs typeface="+mn-cs"/>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en-US" sz="1800">
                <a:cs typeface="+mn-cs"/>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en-US" sz="1800">
                <a:cs typeface="+mn-cs"/>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en-US" sz="1800">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sz="1800">
                  <a:cs typeface="+mn-cs"/>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en-US" sz="1800">
                  <a:cs typeface="+mn-cs"/>
                </a:endParaRPr>
              </a:p>
            </p:txBody>
          </p:sp>
        </p:grpSp>
      </p:grpSp>
      <p:sp>
        <p:nvSpPr>
          <p:cNvPr id="108586"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108587"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3847AC44-5CDA-7A47-A65C-4C5F44D03841}" type="slidenum">
              <a:rPr lang="en-US"/>
              <a:pPr>
                <a:defRPr/>
              </a:pPr>
              <a:t>‹#›</a:t>
            </a:fld>
            <a:endParaRPr lang="en-US"/>
          </a:p>
        </p:txBody>
      </p:sp>
    </p:spTree>
    <p:extLst>
      <p:ext uri="{BB962C8B-B14F-4D97-AF65-F5344CB8AC3E}">
        <p14:creationId xmlns:p14="http://schemas.microsoft.com/office/powerpoint/2010/main" val="3987729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00A4DB50-BFE1-554C-A528-D42088542044}" type="slidenum">
              <a:rPr lang="en-US"/>
              <a:pPr>
                <a:defRPr/>
              </a:pPr>
              <a:t>‹#›</a:t>
            </a:fld>
            <a:endParaRPr lang="en-US"/>
          </a:p>
        </p:txBody>
      </p:sp>
    </p:spTree>
    <p:extLst>
      <p:ext uri="{BB962C8B-B14F-4D97-AF65-F5344CB8AC3E}">
        <p14:creationId xmlns:p14="http://schemas.microsoft.com/office/powerpoint/2010/main" val="3632735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3E2CD7BA-E42A-1145-A1B8-FDD79E4D3FBB}" type="slidenum">
              <a:rPr lang="en-US"/>
              <a:pPr>
                <a:defRPr/>
              </a:pPr>
              <a:t>‹#›</a:t>
            </a:fld>
            <a:endParaRPr lang="en-US"/>
          </a:p>
        </p:txBody>
      </p:sp>
    </p:spTree>
    <p:extLst>
      <p:ext uri="{BB962C8B-B14F-4D97-AF65-F5344CB8AC3E}">
        <p14:creationId xmlns:p14="http://schemas.microsoft.com/office/powerpoint/2010/main" val="4230829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F74E8844-0256-B841-8006-9BCF86FE1189}" type="slidenum">
              <a:rPr lang="en-US"/>
              <a:pPr>
                <a:defRPr/>
              </a:pPr>
              <a:t>‹#›</a:t>
            </a:fld>
            <a:endParaRPr lang="en-US"/>
          </a:p>
        </p:txBody>
      </p:sp>
    </p:spTree>
    <p:extLst>
      <p:ext uri="{BB962C8B-B14F-4D97-AF65-F5344CB8AC3E}">
        <p14:creationId xmlns:p14="http://schemas.microsoft.com/office/powerpoint/2010/main" val="2945497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1BAB0BB2-9249-A444-B3AE-2942B9E5FEEA}" type="slidenum">
              <a:rPr lang="en-US"/>
              <a:pPr>
                <a:defRPr/>
              </a:pPr>
              <a:t>‹#›</a:t>
            </a:fld>
            <a:endParaRPr lang="en-US"/>
          </a:p>
        </p:txBody>
      </p:sp>
    </p:spTree>
    <p:extLst>
      <p:ext uri="{BB962C8B-B14F-4D97-AF65-F5344CB8AC3E}">
        <p14:creationId xmlns:p14="http://schemas.microsoft.com/office/powerpoint/2010/main" val="2706828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E3A8B1DE-7D01-4F46-91EC-50243D2FC004}" type="slidenum">
              <a:rPr lang="en-US"/>
              <a:pPr>
                <a:defRPr/>
              </a:pPr>
              <a:t>‹#›</a:t>
            </a:fld>
            <a:endParaRPr lang="en-US"/>
          </a:p>
        </p:txBody>
      </p:sp>
    </p:spTree>
    <p:extLst>
      <p:ext uri="{BB962C8B-B14F-4D97-AF65-F5344CB8AC3E}">
        <p14:creationId xmlns:p14="http://schemas.microsoft.com/office/powerpoint/2010/main" val="16574362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1B6B70B4-429A-664C-98D4-359450687ECB}" type="slidenum">
              <a:rPr lang="en-US"/>
              <a:pPr>
                <a:defRPr/>
              </a:pPr>
              <a:t>‹#›</a:t>
            </a:fld>
            <a:endParaRPr lang="en-US"/>
          </a:p>
        </p:txBody>
      </p:sp>
    </p:spTree>
    <p:extLst>
      <p:ext uri="{BB962C8B-B14F-4D97-AF65-F5344CB8AC3E}">
        <p14:creationId xmlns:p14="http://schemas.microsoft.com/office/powerpoint/2010/main" val="1754412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7C7FD3-22F5-0B47-ACA1-09FD321792AB}" type="slidenum">
              <a:rPr lang="en-US"/>
              <a:pPr>
                <a:defRPr/>
              </a:pPr>
              <a:t>‹#›</a:t>
            </a:fld>
            <a:endParaRPr lang="en-US"/>
          </a:p>
        </p:txBody>
      </p:sp>
    </p:spTree>
    <p:extLst>
      <p:ext uri="{BB962C8B-B14F-4D97-AF65-F5344CB8AC3E}">
        <p14:creationId xmlns:p14="http://schemas.microsoft.com/office/powerpoint/2010/main" val="27987790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23E81B33-75D7-B445-8796-E5CEEB0F7763}" type="slidenum">
              <a:rPr lang="en-US"/>
              <a:pPr>
                <a:defRPr/>
              </a:pPr>
              <a:t>‹#›</a:t>
            </a:fld>
            <a:endParaRPr lang="en-US"/>
          </a:p>
        </p:txBody>
      </p:sp>
    </p:spTree>
    <p:extLst>
      <p:ext uri="{BB962C8B-B14F-4D97-AF65-F5344CB8AC3E}">
        <p14:creationId xmlns:p14="http://schemas.microsoft.com/office/powerpoint/2010/main" val="35726143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82E154D2-AB42-DE42-A208-5EB5735C1690}" type="slidenum">
              <a:rPr lang="en-US"/>
              <a:pPr>
                <a:defRPr/>
              </a:pPr>
              <a:t>‹#›</a:t>
            </a:fld>
            <a:endParaRPr lang="en-US"/>
          </a:p>
        </p:txBody>
      </p:sp>
    </p:spTree>
    <p:extLst>
      <p:ext uri="{BB962C8B-B14F-4D97-AF65-F5344CB8AC3E}">
        <p14:creationId xmlns:p14="http://schemas.microsoft.com/office/powerpoint/2010/main" val="4097627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C15B09A6-CFF4-7145-8EED-6517E92CFFDF}" type="slidenum">
              <a:rPr lang="en-US"/>
              <a:pPr>
                <a:defRPr/>
              </a:pPr>
              <a:t>‹#›</a:t>
            </a:fld>
            <a:endParaRPr lang="en-US"/>
          </a:p>
        </p:txBody>
      </p:sp>
    </p:spTree>
    <p:extLst>
      <p:ext uri="{BB962C8B-B14F-4D97-AF65-F5344CB8AC3E}">
        <p14:creationId xmlns:p14="http://schemas.microsoft.com/office/powerpoint/2010/main" val="32460295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F6E4AF6A-B01C-C645-B975-1C90432B620E}" type="slidenum">
              <a:rPr lang="en-US"/>
              <a:pPr>
                <a:defRPr/>
              </a:pPr>
              <a:t>‹#›</a:t>
            </a:fld>
            <a:endParaRPr lang="en-US"/>
          </a:p>
        </p:txBody>
      </p:sp>
    </p:spTree>
    <p:extLst>
      <p:ext uri="{BB962C8B-B14F-4D97-AF65-F5344CB8AC3E}">
        <p14:creationId xmlns:p14="http://schemas.microsoft.com/office/powerpoint/2010/main" val="21218181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8" name="Freeform 6"/>
            <p:cNvSpPr>
              <a:spLocks/>
            </p:cNvSpPr>
            <p:nvPr/>
          </p:nvSpPr>
          <p:spPr bwMode="hidden">
            <a:xfrm>
              <a:off x="4038" y="3577"/>
              <a:ext cx="1720" cy="65"/>
            </a:xfrm>
            <a:custGeom>
              <a:avLst/>
              <a:gdLst>
                <a:gd name="T0" fmla="*/ 1700 w 1722"/>
                <a:gd name="T1" fmla="*/ 55 h 66"/>
                <a:gd name="T2" fmla="*/ 1700 w 1722"/>
                <a:gd name="T3" fmla="*/ 49 h 66"/>
                <a:gd name="T4" fmla="*/ 0 w 1722"/>
                <a:gd name="T5" fmla="*/ 0 h 66"/>
                <a:gd name="T6" fmla="*/ 0 w 1722"/>
                <a:gd name="T7" fmla="*/ 37 h 66"/>
                <a:gd name="T8" fmla="*/ 1700 w 1722"/>
                <a:gd name="T9" fmla="*/ 55 h 66"/>
                <a:gd name="T10" fmla="*/ 1700 w 1722"/>
                <a:gd name="T11" fmla="*/ 5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0" name="Freeform 8"/>
            <p:cNvSpPr>
              <a:spLocks/>
            </p:cNvSpPr>
            <p:nvPr/>
          </p:nvSpPr>
          <p:spPr bwMode="hidden">
            <a:xfrm>
              <a:off x="4784" y="3702"/>
              <a:ext cx="974" cy="101"/>
            </a:xfrm>
            <a:custGeom>
              <a:avLst/>
              <a:gdLst>
                <a:gd name="T0" fmla="*/ 964 w 975"/>
                <a:gd name="T1" fmla="*/ 48 h 101"/>
                <a:gd name="T2" fmla="*/ 964 w 975"/>
                <a:gd name="T3" fmla="*/ 0 h 101"/>
                <a:gd name="T4" fmla="*/ 0 w 975"/>
                <a:gd name="T5" fmla="*/ 24 h 101"/>
                <a:gd name="T6" fmla="*/ 0 w 975"/>
                <a:gd name="T7" fmla="*/ 101 h 101"/>
                <a:gd name="T8" fmla="*/ 964 w 975"/>
                <a:gd name="T9" fmla="*/ 48 h 101"/>
                <a:gd name="T10" fmla="*/ 96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19 w 2141"/>
                <a:gd name="T1" fmla="*/ 0 h 198"/>
                <a:gd name="T2" fmla="*/ 0 w 2141"/>
                <a:gd name="T3" fmla="*/ 156 h 198"/>
                <a:gd name="T4" fmla="*/ 0 w 2141"/>
                <a:gd name="T5" fmla="*/ 198 h 198"/>
                <a:gd name="T6" fmla="*/ 2119 w 2141"/>
                <a:gd name="T7" fmla="*/ 0 h 198"/>
                <a:gd name="T8" fmla="*/ 211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3" name="Freeform 11"/>
            <p:cNvSpPr>
              <a:spLocks/>
            </p:cNvSpPr>
            <p:nvPr/>
          </p:nvSpPr>
          <p:spPr bwMode="hidden">
            <a:xfrm>
              <a:off x="2097" y="4043"/>
              <a:ext cx="2514" cy="276"/>
            </a:xfrm>
            <a:custGeom>
              <a:avLst/>
              <a:gdLst>
                <a:gd name="T0" fmla="*/ 2149 w 2517"/>
                <a:gd name="T1" fmla="*/ 276 h 276"/>
                <a:gd name="T2" fmla="*/ 2484 w 2517"/>
                <a:gd name="T3" fmla="*/ 204 h 276"/>
                <a:gd name="T4" fmla="*/ 2227 w 2517"/>
                <a:gd name="T5" fmla="*/ 0 h 276"/>
                <a:gd name="T6" fmla="*/ 0 w 2517"/>
                <a:gd name="T7" fmla="*/ 276 h 276"/>
                <a:gd name="T8" fmla="*/ 2149 w 2517"/>
                <a:gd name="T9" fmla="*/ 276 h 276"/>
                <a:gd name="T10" fmla="*/ 214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5" name="Freeform 13"/>
            <p:cNvSpPr>
              <a:spLocks/>
            </p:cNvSpPr>
            <p:nvPr/>
          </p:nvSpPr>
          <p:spPr bwMode="hidden">
            <a:xfrm>
              <a:off x="5030" y="3151"/>
              <a:ext cx="728" cy="240"/>
            </a:xfrm>
            <a:custGeom>
              <a:avLst/>
              <a:gdLst>
                <a:gd name="T0" fmla="*/ 718 w 729"/>
                <a:gd name="T1" fmla="*/ 240 h 240"/>
                <a:gd name="T2" fmla="*/ 0 w 729"/>
                <a:gd name="T3" fmla="*/ 0 h 240"/>
                <a:gd name="T4" fmla="*/ 0 w 729"/>
                <a:gd name="T5" fmla="*/ 6 h 240"/>
                <a:gd name="T6" fmla="*/ 718 w 729"/>
                <a:gd name="T7" fmla="*/ 240 h 240"/>
                <a:gd name="T8" fmla="*/ 71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7" name="Freeform 15"/>
            <p:cNvSpPr>
              <a:spLocks/>
            </p:cNvSpPr>
            <p:nvPr/>
          </p:nvSpPr>
          <p:spPr bwMode="hidden">
            <a:xfrm>
              <a:off x="5030" y="3049"/>
              <a:ext cx="728" cy="318"/>
            </a:xfrm>
            <a:custGeom>
              <a:avLst/>
              <a:gdLst>
                <a:gd name="T0" fmla="*/ 718 w 729"/>
                <a:gd name="T1" fmla="*/ 318 h 318"/>
                <a:gd name="T2" fmla="*/ 718 w 729"/>
                <a:gd name="T3" fmla="*/ 312 h 318"/>
                <a:gd name="T4" fmla="*/ 0 w 729"/>
                <a:gd name="T5" fmla="*/ 0 h 318"/>
                <a:gd name="T6" fmla="*/ 0 w 729"/>
                <a:gd name="T7" fmla="*/ 54 h 318"/>
                <a:gd name="T8" fmla="*/ 718 w 729"/>
                <a:gd name="T9" fmla="*/ 318 h 318"/>
                <a:gd name="T10" fmla="*/ 71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grpSp>
      </p:grpSp>
      <p:sp>
        <p:nvSpPr>
          <p:cNvPr id="8234"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823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A3BE5C19-702F-8543-B4D8-B3731843C209}" type="slidenum">
              <a:rPr lang="en-US"/>
              <a:pPr>
                <a:defRPr/>
              </a:pPr>
              <a:t>‹#›</a:t>
            </a:fld>
            <a:endParaRPr lang="en-US"/>
          </a:p>
        </p:txBody>
      </p:sp>
    </p:spTree>
    <p:extLst>
      <p:ext uri="{BB962C8B-B14F-4D97-AF65-F5344CB8AC3E}">
        <p14:creationId xmlns:p14="http://schemas.microsoft.com/office/powerpoint/2010/main" val="8698261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92CFF4AF-8B6A-E149-B32A-63BD3107E62F}" type="slidenum">
              <a:rPr lang="en-US"/>
              <a:pPr>
                <a:defRPr/>
              </a:pPr>
              <a:t>‹#›</a:t>
            </a:fld>
            <a:endParaRPr lang="en-US"/>
          </a:p>
        </p:txBody>
      </p:sp>
    </p:spTree>
    <p:extLst>
      <p:ext uri="{BB962C8B-B14F-4D97-AF65-F5344CB8AC3E}">
        <p14:creationId xmlns:p14="http://schemas.microsoft.com/office/powerpoint/2010/main" val="15337120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E1F9027F-E973-3B45-A589-CB737D6D7D8B}" type="slidenum">
              <a:rPr lang="en-US"/>
              <a:pPr>
                <a:defRPr/>
              </a:pPr>
              <a:t>‹#›</a:t>
            </a:fld>
            <a:endParaRPr lang="en-US"/>
          </a:p>
        </p:txBody>
      </p:sp>
    </p:spTree>
    <p:extLst>
      <p:ext uri="{BB962C8B-B14F-4D97-AF65-F5344CB8AC3E}">
        <p14:creationId xmlns:p14="http://schemas.microsoft.com/office/powerpoint/2010/main" val="2474035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C7F99468-0176-3444-A48C-FA53C7AF1628}" type="slidenum">
              <a:rPr lang="en-US"/>
              <a:pPr>
                <a:defRPr/>
              </a:pPr>
              <a:t>‹#›</a:t>
            </a:fld>
            <a:endParaRPr lang="en-US"/>
          </a:p>
        </p:txBody>
      </p:sp>
    </p:spTree>
    <p:extLst>
      <p:ext uri="{BB962C8B-B14F-4D97-AF65-F5344CB8AC3E}">
        <p14:creationId xmlns:p14="http://schemas.microsoft.com/office/powerpoint/2010/main" val="6395516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C54FC248-0256-904D-BADF-2F5727944B50}" type="slidenum">
              <a:rPr lang="en-US"/>
              <a:pPr>
                <a:defRPr/>
              </a:pPr>
              <a:t>‹#›</a:t>
            </a:fld>
            <a:endParaRPr lang="en-US"/>
          </a:p>
        </p:txBody>
      </p:sp>
    </p:spTree>
    <p:extLst>
      <p:ext uri="{BB962C8B-B14F-4D97-AF65-F5344CB8AC3E}">
        <p14:creationId xmlns:p14="http://schemas.microsoft.com/office/powerpoint/2010/main" val="5989967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8707A9F2-DB85-754F-812B-2A3B5F379F93}" type="slidenum">
              <a:rPr lang="en-US"/>
              <a:pPr>
                <a:defRPr/>
              </a:pPr>
              <a:t>‹#›</a:t>
            </a:fld>
            <a:endParaRPr lang="en-US"/>
          </a:p>
        </p:txBody>
      </p:sp>
    </p:spTree>
    <p:extLst>
      <p:ext uri="{BB962C8B-B14F-4D97-AF65-F5344CB8AC3E}">
        <p14:creationId xmlns:p14="http://schemas.microsoft.com/office/powerpoint/2010/main" val="632955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1467EC-29B6-6044-B29D-AF1A251FCBA4}" type="slidenum">
              <a:rPr lang="en-US"/>
              <a:pPr>
                <a:defRPr/>
              </a:pPr>
              <a:t>‹#›</a:t>
            </a:fld>
            <a:endParaRPr lang="en-US"/>
          </a:p>
        </p:txBody>
      </p:sp>
    </p:spTree>
    <p:extLst>
      <p:ext uri="{BB962C8B-B14F-4D97-AF65-F5344CB8AC3E}">
        <p14:creationId xmlns:p14="http://schemas.microsoft.com/office/powerpoint/2010/main" val="24304133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EF710F1D-FC75-B847-AD16-069144A0ECD0}" type="slidenum">
              <a:rPr lang="en-US"/>
              <a:pPr>
                <a:defRPr/>
              </a:pPr>
              <a:t>‹#›</a:t>
            </a:fld>
            <a:endParaRPr lang="en-US"/>
          </a:p>
        </p:txBody>
      </p:sp>
    </p:spTree>
    <p:extLst>
      <p:ext uri="{BB962C8B-B14F-4D97-AF65-F5344CB8AC3E}">
        <p14:creationId xmlns:p14="http://schemas.microsoft.com/office/powerpoint/2010/main" val="37289542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6A32FAF5-74C0-1646-B3A3-753DE6B9C2E4}" type="slidenum">
              <a:rPr lang="en-US"/>
              <a:pPr>
                <a:defRPr/>
              </a:pPr>
              <a:t>‹#›</a:t>
            </a:fld>
            <a:endParaRPr lang="en-US"/>
          </a:p>
        </p:txBody>
      </p:sp>
    </p:spTree>
    <p:extLst>
      <p:ext uri="{BB962C8B-B14F-4D97-AF65-F5344CB8AC3E}">
        <p14:creationId xmlns:p14="http://schemas.microsoft.com/office/powerpoint/2010/main" val="40388387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31566A23-A4B0-AA4D-89B9-84B01F406A55}" type="slidenum">
              <a:rPr lang="en-US"/>
              <a:pPr>
                <a:defRPr/>
              </a:pPr>
              <a:t>‹#›</a:t>
            </a:fld>
            <a:endParaRPr lang="en-US"/>
          </a:p>
        </p:txBody>
      </p:sp>
    </p:spTree>
    <p:extLst>
      <p:ext uri="{BB962C8B-B14F-4D97-AF65-F5344CB8AC3E}">
        <p14:creationId xmlns:p14="http://schemas.microsoft.com/office/powerpoint/2010/main" val="32167509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5874A136-374E-A548-A165-E28760276B55}" type="slidenum">
              <a:rPr lang="en-US"/>
              <a:pPr>
                <a:defRPr/>
              </a:pPr>
              <a:t>‹#›</a:t>
            </a:fld>
            <a:endParaRPr lang="en-US"/>
          </a:p>
        </p:txBody>
      </p:sp>
    </p:spTree>
    <p:extLst>
      <p:ext uri="{BB962C8B-B14F-4D97-AF65-F5344CB8AC3E}">
        <p14:creationId xmlns:p14="http://schemas.microsoft.com/office/powerpoint/2010/main" val="16443938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14FA899B-8E8B-1A4D-9400-4B2D53AD3B78}" type="slidenum">
              <a:rPr lang="en-US"/>
              <a:pPr>
                <a:defRPr/>
              </a:pPr>
              <a:t>‹#›</a:t>
            </a:fld>
            <a:endParaRPr lang="en-US"/>
          </a:p>
        </p:txBody>
      </p:sp>
    </p:spTree>
    <p:extLst>
      <p:ext uri="{BB962C8B-B14F-4D97-AF65-F5344CB8AC3E}">
        <p14:creationId xmlns:p14="http://schemas.microsoft.com/office/powerpoint/2010/main" val="19922664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CA3287B0-7032-034E-B3DE-FB23BF2AB88D}" type="slidenum">
              <a:rPr lang="en-US"/>
              <a:pPr>
                <a:defRPr/>
              </a:pPr>
              <a:t>‹#›</a:t>
            </a:fld>
            <a:endParaRPr lang="en-US"/>
          </a:p>
        </p:txBody>
      </p:sp>
    </p:spTree>
    <p:extLst>
      <p:ext uri="{BB962C8B-B14F-4D97-AF65-F5344CB8AC3E}">
        <p14:creationId xmlns:p14="http://schemas.microsoft.com/office/powerpoint/2010/main" val="33788917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006C7318-F202-AB43-B0C5-F86BBA99BE94}" type="slidenum">
              <a:rPr lang="en-US"/>
              <a:pPr>
                <a:defRPr/>
              </a:pPr>
              <a:t>‹#›</a:t>
            </a:fld>
            <a:endParaRPr lang="en-US"/>
          </a:p>
        </p:txBody>
      </p:sp>
    </p:spTree>
    <p:extLst>
      <p:ext uri="{BB962C8B-B14F-4D97-AF65-F5344CB8AC3E}">
        <p14:creationId xmlns:p14="http://schemas.microsoft.com/office/powerpoint/2010/main" val="17587738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p>
        </p:txBody>
      </p:sp>
      <p:sp>
        <p:nvSpPr>
          <p:cNvPr id="7" name="Rectangle 45"/>
          <p:cNvSpPr>
            <a:spLocks noGrp="1" noChangeArrowheads="1"/>
          </p:cNvSpPr>
          <p:nvPr>
            <p:ph type="ftr" sz="quarter" idx="11"/>
          </p:nvPr>
        </p:nvSpPr>
        <p:spPr>
          <a:ln/>
        </p:spPr>
        <p:txBody>
          <a:bodyPr/>
          <a:lstStyle>
            <a:lvl1pPr>
              <a:defRPr/>
            </a:lvl1pPr>
          </a:lstStyle>
          <a:p>
            <a:pPr>
              <a:defRPr/>
            </a:pPr>
            <a:endParaRPr lang="en-US"/>
          </a:p>
        </p:txBody>
      </p:sp>
      <p:sp>
        <p:nvSpPr>
          <p:cNvPr id="8" name="Rectangle 46"/>
          <p:cNvSpPr>
            <a:spLocks noGrp="1" noChangeArrowheads="1"/>
          </p:cNvSpPr>
          <p:nvPr>
            <p:ph type="sldNum" sz="quarter" idx="12"/>
          </p:nvPr>
        </p:nvSpPr>
        <p:spPr>
          <a:ln/>
        </p:spPr>
        <p:txBody>
          <a:bodyPr/>
          <a:lstStyle>
            <a:lvl1pPr>
              <a:defRPr/>
            </a:lvl1pPr>
          </a:lstStyle>
          <a:p>
            <a:pPr>
              <a:defRPr/>
            </a:pPr>
            <a:fld id="{8C9EA221-1DB7-F84B-BD86-D8574F16CAFA}" type="slidenum">
              <a:rPr lang="en-US"/>
              <a:pPr>
                <a:defRPr/>
              </a:pPr>
              <a:t>‹#›</a:t>
            </a:fld>
            <a:endParaRPr lang="en-US"/>
          </a:p>
        </p:txBody>
      </p:sp>
    </p:spTree>
    <p:extLst>
      <p:ext uri="{BB962C8B-B14F-4D97-AF65-F5344CB8AC3E}">
        <p14:creationId xmlns:p14="http://schemas.microsoft.com/office/powerpoint/2010/main" val="36810324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p>
        </p:txBody>
      </p:sp>
      <p:sp>
        <p:nvSpPr>
          <p:cNvPr id="7" name="Rectangle 45"/>
          <p:cNvSpPr>
            <a:spLocks noGrp="1" noChangeArrowheads="1"/>
          </p:cNvSpPr>
          <p:nvPr>
            <p:ph type="ftr" sz="quarter" idx="11"/>
          </p:nvPr>
        </p:nvSpPr>
        <p:spPr>
          <a:ln/>
        </p:spPr>
        <p:txBody>
          <a:bodyPr/>
          <a:lstStyle>
            <a:lvl1pPr>
              <a:defRPr/>
            </a:lvl1pPr>
          </a:lstStyle>
          <a:p>
            <a:pPr>
              <a:defRPr/>
            </a:pPr>
            <a:endParaRPr lang="en-US"/>
          </a:p>
        </p:txBody>
      </p:sp>
      <p:sp>
        <p:nvSpPr>
          <p:cNvPr id="8" name="Rectangle 46"/>
          <p:cNvSpPr>
            <a:spLocks noGrp="1" noChangeArrowheads="1"/>
          </p:cNvSpPr>
          <p:nvPr>
            <p:ph type="sldNum" sz="quarter" idx="12"/>
          </p:nvPr>
        </p:nvSpPr>
        <p:spPr>
          <a:ln/>
        </p:spPr>
        <p:txBody>
          <a:bodyPr/>
          <a:lstStyle>
            <a:lvl1pPr>
              <a:defRPr/>
            </a:lvl1pPr>
          </a:lstStyle>
          <a:p>
            <a:pPr>
              <a:defRPr/>
            </a:pPr>
            <a:fld id="{5B7A490E-C9EA-244C-A632-18A270F20C38}" type="slidenum">
              <a:rPr lang="en-US"/>
              <a:pPr>
                <a:defRPr/>
              </a:pPr>
              <a:t>‹#›</a:t>
            </a:fld>
            <a:endParaRPr lang="en-US"/>
          </a:p>
        </p:txBody>
      </p:sp>
    </p:spTree>
    <p:extLst>
      <p:ext uri="{BB962C8B-B14F-4D97-AF65-F5344CB8AC3E}">
        <p14:creationId xmlns:p14="http://schemas.microsoft.com/office/powerpoint/2010/main" val="18800938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90392307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8662F5-16AA-6740-99F3-83FA799375EC}" type="slidenum">
              <a:rPr lang="en-US"/>
              <a:pPr>
                <a:defRPr/>
              </a:pPr>
              <a:t>‹#›</a:t>
            </a:fld>
            <a:endParaRPr lang="en-US"/>
          </a:p>
        </p:txBody>
      </p:sp>
    </p:spTree>
    <p:extLst>
      <p:ext uri="{BB962C8B-B14F-4D97-AF65-F5344CB8AC3E}">
        <p14:creationId xmlns:p14="http://schemas.microsoft.com/office/powerpoint/2010/main" val="14248802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79483742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9537756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44401734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59242602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90907285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91000992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20462774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18194699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78374934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314828025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1906B3E-32BB-184B-A5F0-F177FF14DFA4}" type="slidenum">
              <a:rPr lang="en-US"/>
              <a:pPr>
                <a:defRPr/>
              </a:pPr>
              <a:t>‹#›</a:t>
            </a:fld>
            <a:endParaRPr lang="en-US"/>
          </a:p>
        </p:txBody>
      </p:sp>
    </p:spTree>
    <p:extLst>
      <p:ext uri="{BB962C8B-B14F-4D97-AF65-F5344CB8AC3E}">
        <p14:creationId xmlns:p14="http://schemas.microsoft.com/office/powerpoint/2010/main" val="25408970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latin typeface="Garamond"/>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latin typeface="Garamond"/>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4528016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0763049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1087461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9897251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4628719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1560547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9639587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6010427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0495277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304071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3095AC4-BB89-8F43-BFF2-E23E32E58C07}" type="slidenum">
              <a:rPr lang="en-US"/>
              <a:pPr>
                <a:defRPr/>
              </a:pPr>
              <a:t>‹#›</a:t>
            </a:fld>
            <a:endParaRPr lang="en-US"/>
          </a:p>
        </p:txBody>
      </p:sp>
    </p:spTree>
    <p:extLst>
      <p:ext uri="{BB962C8B-B14F-4D97-AF65-F5344CB8AC3E}">
        <p14:creationId xmlns:p14="http://schemas.microsoft.com/office/powerpoint/2010/main" val="11415283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093324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0B646595-7735-2F48-8964-0666D486084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129741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2688301D-9D64-6548-A3C7-13D54975044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033951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39FE6585-C4B6-7B48-A4E1-287489D2022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743762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FC05EBA6-E05A-B646-9E59-A14B04A746E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578587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fld id="{6B810119-8BB0-0344-9333-007F6F139F4F}"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857832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5DECB0DF-02CA-FA47-9F7D-85E358EEBC0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926944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fld id="{6F11A112-8982-654D-9300-5413839F348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180771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274DFA78-1F19-134D-AE8B-2DF7B8A2811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827886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994EE0DE-0141-A047-B225-DE2CB3B96A7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31939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545A121-5278-BC42-83B1-35BA9C67F471}" type="slidenum">
              <a:rPr lang="en-US"/>
              <a:pPr>
                <a:defRPr/>
              </a:pPr>
              <a:t>‹#›</a:t>
            </a:fld>
            <a:endParaRPr lang="en-US"/>
          </a:p>
        </p:txBody>
      </p:sp>
    </p:spTree>
    <p:extLst>
      <p:ext uri="{BB962C8B-B14F-4D97-AF65-F5344CB8AC3E}">
        <p14:creationId xmlns:p14="http://schemas.microsoft.com/office/powerpoint/2010/main" val="15843580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C62D0E9A-3BE8-3D43-BAC6-4D4B34716B4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619472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8D0FA83E-BCE5-C842-BE5A-FB6964D9E8B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3224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0F1EC6-010E-864E-B2AA-72CC84265A6D}" type="slidenum">
              <a:rPr lang="en-US"/>
              <a:pPr>
                <a:defRPr/>
              </a:pPr>
              <a:t>‹#›</a:t>
            </a:fld>
            <a:endParaRPr lang="en-US"/>
          </a:p>
        </p:txBody>
      </p:sp>
    </p:spTree>
    <p:extLst>
      <p:ext uri="{BB962C8B-B14F-4D97-AF65-F5344CB8AC3E}">
        <p14:creationId xmlns:p14="http://schemas.microsoft.com/office/powerpoint/2010/main" val="417639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ACC90D-FD72-0D4F-8A06-52CF6689D63C}" type="slidenum">
              <a:rPr lang="en-US"/>
              <a:pPr>
                <a:defRPr/>
              </a:pPr>
              <a:t>‹#›</a:t>
            </a:fld>
            <a:endParaRPr lang="en-US"/>
          </a:p>
        </p:txBody>
      </p:sp>
    </p:spTree>
    <p:extLst>
      <p:ext uri="{BB962C8B-B14F-4D97-AF65-F5344CB8AC3E}">
        <p14:creationId xmlns:p14="http://schemas.microsoft.com/office/powerpoint/2010/main" val="1420219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1.png"/><Relationship Id="rId2" Type="http://schemas.openxmlformats.org/officeDocument/2006/relationships/slideLayout" Target="../slideLayouts/slideLayout25.xml"/><Relationship Id="rId16"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image" Target="../media/image3.pn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59BE1B7-C30A-1947-987A-609FECEA084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4338" name="Group 2"/>
          <p:cNvGrpSpPr>
            <a:grpSpLocks/>
          </p:cNvGrpSpPr>
          <p:nvPr/>
        </p:nvGrpSpPr>
        <p:grpSpPr bwMode="auto">
          <a:xfrm>
            <a:off x="0" y="0"/>
            <a:ext cx="9144000" cy="6856413"/>
            <a:chOff x="0" y="0"/>
            <a:chExt cx="5760" cy="4319"/>
          </a:xfrm>
        </p:grpSpPr>
        <p:sp>
          <p:nvSpPr>
            <p:cNvPr id="107523"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en-US" sz="1800">
                <a:cs typeface="+mn-cs"/>
              </a:endParaRPr>
            </a:p>
          </p:txBody>
        </p:sp>
        <p:sp>
          <p:nvSpPr>
            <p:cNvPr id="107524"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sz="1800">
                <a:cs typeface="+mn-cs"/>
              </a:endParaRPr>
            </a:p>
          </p:txBody>
        </p:sp>
        <p:sp>
          <p:nvSpPr>
            <p:cNvPr id="107525"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en-US" sz="1800">
                <a:cs typeface="+mn-cs"/>
              </a:endParaRPr>
            </a:p>
          </p:txBody>
        </p:sp>
        <p:sp>
          <p:nvSpPr>
            <p:cNvPr id="14347"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7527"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en-US" sz="1800">
                <a:cs typeface="+mn-cs"/>
              </a:endParaRPr>
            </a:p>
          </p:txBody>
        </p:sp>
        <p:sp>
          <p:nvSpPr>
            <p:cNvPr id="14349"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350"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7530"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sz="1800">
                <a:cs typeface="+mn-cs"/>
              </a:endParaRPr>
            </a:p>
          </p:txBody>
        </p:sp>
        <p:sp>
          <p:nvSpPr>
            <p:cNvPr id="14352"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7532"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en-US" sz="1800">
                <a:cs typeface="+mn-cs"/>
              </a:endParaRPr>
            </a:p>
          </p:txBody>
        </p:sp>
        <p:sp>
          <p:nvSpPr>
            <p:cNvPr id="14354"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7534"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en-US" sz="1800">
                <a:cs typeface="+mn-cs"/>
              </a:endParaRPr>
            </a:p>
          </p:txBody>
        </p:sp>
        <p:sp>
          <p:nvSpPr>
            <p:cNvPr id="14356"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7536"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en-US" sz="1800">
                <a:cs typeface="+mn-cs"/>
              </a:endParaRPr>
            </a:p>
          </p:txBody>
        </p:sp>
        <p:sp>
          <p:nvSpPr>
            <p:cNvPr id="107537"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en-US" sz="1800">
                <a:cs typeface="+mn-cs"/>
              </a:endParaRPr>
            </a:p>
          </p:txBody>
        </p:sp>
        <p:sp>
          <p:nvSpPr>
            <p:cNvPr id="107538"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en-US" sz="1800">
                <a:cs typeface="+mn-cs"/>
              </a:endParaRPr>
            </a:p>
          </p:txBody>
        </p:sp>
        <p:sp>
          <p:nvSpPr>
            <p:cNvPr id="1436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7540"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en-US" sz="1800">
                <a:cs typeface="+mn-cs"/>
              </a:endParaRPr>
            </a:p>
          </p:txBody>
        </p:sp>
        <p:sp>
          <p:nvSpPr>
            <p:cNvPr id="1436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7542"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en-US" sz="1800">
                <a:cs typeface="+mn-cs"/>
              </a:endParaRPr>
            </a:p>
          </p:txBody>
        </p:sp>
        <p:sp>
          <p:nvSpPr>
            <p:cNvPr id="107543"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en-US" sz="1800">
                <a:cs typeface="+mn-cs"/>
              </a:endParaRPr>
            </a:p>
          </p:txBody>
        </p:sp>
        <p:sp>
          <p:nvSpPr>
            <p:cNvPr id="107544"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en-US" sz="1800">
                <a:cs typeface="+mn-cs"/>
              </a:endParaRPr>
            </a:p>
          </p:txBody>
        </p:sp>
        <p:sp>
          <p:nvSpPr>
            <p:cNvPr id="1436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7546"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en-US" sz="1800">
                <a:cs typeface="+mn-cs"/>
              </a:endParaRPr>
            </a:p>
          </p:txBody>
        </p:sp>
        <p:sp>
          <p:nvSpPr>
            <p:cNvPr id="107547"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sz="1800">
                <a:cs typeface="+mn-cs"/>
              </a:endParaRPr>
            </a:p>
          </p:txBody>
        </p:sp>
        <p:sp>
          <p:nvSpPr>
            <p:cNvPr id="14369"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7549"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en-US" sz="1800">
                <a:cs typeface="+mn-cs"/>
              </a:endParaRPr>
            </a:p>
          </p:txBody>
        </p:sp>
        <p:sp>
          <p:nvSpPr>
            <p:cNvPr id="1437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7551"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sz="1800">
                <a:cs typeface="+mn-cs"/>
              </a:endParaRPr>
            </a:p>
          </p:txBody>
        </p:sp>
        <p:sp>
          <p:nvSpPr>
            <p:cNvPr id="107552"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en-US" sz="1800">
                <a:cs typeface="+mn-cs"/>
              </a:endParaRPr>
            </a:p>
          </p:txBody>
        </p:sp>
        <p:sp>
          <p:nvSpPr>
            <p:cNvPr id="107553"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en-US" sz="1800">
                <a:cs typeface="+mn-cs"/>
              </a:endParaRPr>
            </a:p>
          </p:txBody>
        </p:sp>
        <p:sp>
          <p:nvSpPr>
            <p:cNvPr id="107554"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1800">
                <a:cs typeface="+mn-cs"/>
              </a:endParaRPr>
            </a:p>
          </p:txBody>
        </p:sp>
        <p:sp>
          <p:nvSpPr>
            <p:cNvPr id="107555"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sz="1800">
                <a:cs typeface="+mn-cs"/>
              </a:endParaRPr>
            </a:p>
          </p:txBody>
        </p:sp>
        <p:sp>
          <p:nvSpPr>
            <p:cNvPr id="107556"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en-US" sz="1800">
                <a:cs typeface="+mn-cs"/>
              </a:endParaRPr>
            </a:p>
          </p:txBody>
        </p:sp>
        <p:sp>
          <p:nvSpPr>
            <p:cNvPr id="107557"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en-US" sz="1800">
                <a:cs typeface="+mn-cs"/>
              </a:endParaRPr>
            </a:p>
          </p:txBody>
        </p:sp>
        <p:sp>
          <p:nvSpPr>
            <p:cNvPr id="107558"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en-US" sz="1800">
                <a:cs typeface="+mn-cs"/>
              </a:endParaRPr>
            </a:p>
          </p:txBody>
        </p:sp>
        <p:grpSp>
          <p:nvGrpSpPr>
            <p:cNvPr id="14380" name="Group 39"/>
            <p:cNvGrpSpPr>
              <a:grpSpLocks/>
            </p:cNvGrpSpPr>
            <p:nvPr userDrawn="1"/>
          </p:nvGrpSpPr>
          <p:grpSpPr bwMode="auto">
            <a:xfrm>
              <a:off x="0" y="1632"/>
              <a:ext cx="5758" cy="1858"/>
              <a:chOff x="0" y="1632"/>
              <a:chExt cx="5758" cy="1858"/>
            </a:xfrm>
          </p:grpSpPr>
          <p:sp>
            <p:nvSpPr>
              <p:cNvPr id="107560"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sz="1800">
                  <a:cs typeface="+mn-cs"/>
                </a:endParaRPr>
              </a:p>
            </p:txBody>
          </p:sp>
          <p:sp>
            <p:nvSpPr>
              <p:cNvPr id="107561"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en-US" sz="1800">
                  <a:cs typeface="+mn-cs"/>
                </a:endParaRPr>
              </a:p>
            </p:txBody>
          </p:sp>
        </p:grpSp>
      </p:grpSp>
      <p:sp>
        <p:nvSpPr>
          <p:cNvPr id="107562" name="Rectangle 42"/>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63" name="Rectangle 43"/>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564" name="Rectangle 4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ea typeface="ＭＳ Ｐゴシック" charset="0"/>
                <a:cs typeface="+mn-cs"/>
              </a:defRPr>
            </a:lvl1pPr>
          </a:lstStyle>
          <a:p>
            <a:pPr>
              <a:defRPr/>
            </a:pPr>
            <a:endParaRPr lang="en-US"/>
          </a:p>
        </p:txBody>
      </p:sp>
      <p:sp>
        <p:nvSpPr>
          <p:cNvPr id="107565" name="Rectangle 4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ea typeface="ＭＳ Ｐゴシック" charset="0"/>
                <a:cs typeface="+mn-cs"/>
              </a:defRPr>
            </a:lvl1pPr>
          </a:lstStyle>
          <a:p>
            <a:pPr>
              <a:defRPr/>
            </a:pPr>
            <a:endParaRPr lang="en-US"/>
          </a:p>
        </p:txBody>
      </p:sp>
      <p:sp>
        <p:nvSpPr>
          <p:cNvPr id="107566" name="Rectangle 4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pPr>
              <a:defRPr/>
            </a:pPr>
            <a:fld id="{894EEB7D-3C79-CC46-8525-D3F553F63B1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68"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7172"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7173"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035" name="Freeform 6"/>
            <p:cNvSpPr>
              <a:spLocks/>
            </p:cNvSpPr>
            <p:nvPr/>
          </p:nvSpPr>
          <p:spPr bwMode="hidden">
            <a:xfrm>
              <a:off x="4038" y="3577"/>
              <a:ext cx="1720" cy="65"/>
            </a:xfrm>
            <a:custGeom>
              <a:avLst/>
              <a:gdLst>
                <a:gd name="T0" fmla="*/ 1700 w 1722"/>
                <a:gd name="T1" fmla="*/ 55 h 66"/>
                <a:gd name="T2" fmla="*/ 1700 w 1722"/>
                <a:gd name="T3" fmla="*/ 49 h 66"/>
                <a:gd name="T4" fmla="*/ 0 w 1722"/>
                <a:gd name="T5" fmla="*/ 0 h 66"/>
                <a:gd name="T6" fmla="*/ 0 w 1722"/>
                <a:gd name="T7" fmla="*/ 37 h 66"/>
                <a:gd name="T8" fmla="*/ 1700 w 1722"/>
                <a:gd name="T9" fmla="*/ 55 h 66"/>
                <a:gd name="T10" fmla="*/ 1700 w 1722"/>
                <a:gd name="T11" fmla="*/ 5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75"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037" name="Freeform 8"/>
            <p:cNvSpPr>
              <a:spLocks/>
            </p:cNvSpPr>
            <p:nvPr/>
          </p:nvSpPr>
          <p:spPr bwMode="hidden">
            <a:xfrm>
              <a:off x="4784" y="3702"/>
              <a:ext cx="974" cy="101"/>
            </a:xfrm>
            <a:custGeom>
              <a:avLst/>
              <a:gdLst>
                <a:gd name="T0" fmla="*/ 964 w 975"/>
                <a:gd name="T1" fmla="*/ 48 h 101"/>
                <a:gd name="T2" fmla="*/ 964 w 975"/>
                <a:gd name="T3" fmla="*/ 0 h 101"/>
                <a:gd name="T4" fmla="*/ 0 w 975"/>
                <a:gd name="T5" fmla="*/ 24 h 101"/>
                <a:gd name="T6" fmla="*/ 0 w 975"/>
                <a:gd name="T7" fmla="*/ 101 h 101"/>
                <a:gd name="T8" fmla="*/ 964 w 975"/>
                <a:gd name="T9" fmla="*/ 48 h 101"/>
                <a:gd name="T10" fmla="*/ 96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8" name="Freeform 9"/>
            <p:cNvSpPr>
              <a:spLocks/>
            </p:cNvSpPr>
            <p:nvPr/>
          </p:nvSpPr>
          <p:spPr bwMode="hidden">
            <a:xfrm>
              <a:off x="3619" y="3815"/>
              <a:ext cx="2139" cy="198"/>
            </a:xfrm>
            <a:custGeom>
              <a:avLst/>
              <a:gdLst>
                <a:gd name="T0" fmla="*/ 2119 w 2141"/>
                <a:gd name="T1" fmla="*/ 0 h 198"/>
                <a:gd name="T2" fmla="*/ 0 w 2141"/>
                <a:gd name="T3" fmla="*/ 156 h 198"/>
                <a:gd name="T4" fmla="*/ 0 w 2141"/>
                <a:gd name="T5" fmla="*/ 198 h 198"/>
                <a:gd name="T6" fmla="*/ 2119 w 2141"/>
                <a:gd name="T7" fmla="*/ 0 h 198"/>
                <a:gd name="T8" fmla="*/ 211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78"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040" name="Freeform 11"/>
            <p:cNvSpPr>
              <a:spLocks/>
            </p:cNvSpPr>
            <p:nvPr/>
          </p:nvSpPr>
          <p:spPr bwMode="hidden">
            <a:xfrm>
              <a:off x="2097" y="4043"/>
              <a:ext cx="2514" cy="276"/>
            </a:xfrm>
            <a:custGeom>
              <a:avLst/>
              <a:gdLst>
                <a:gd name="T0" fmla="*/ 2149 w 2517"/>
                <a:gd name="T1" fmla="*/ 276 h 276"/>
                <a:gd name="T2" fmla="*/ 2484 w 2517"/>
                <a:gd name="T3" fmla="*/ 204 h 276"/>
                <a:gd name="T4" fmla="*/ 2227 w 2517"/>
                <a:gd name="T5" fmla="*/ 0 h 276"/>
                <a:gd name="T6" fmla="*/ 0 w 2517"/>
                <a:gd name="T7" fmla="*/ 276 h 276"/>
                <a:gd name="T8" fmla="*/ 2149 w 2517"/>
                <a:gd name="T9" fmla="*/ 276 h 276"/>
                <a:gd name="T10" fmla="*/ 214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0"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042" name="Freeform 13"/>
            <p:cNvSpPr>
              <a:spLocks/>
            </p:cNvSpPr>
            <p:nvPr/>
          </p:nvSpPr>
          <p:spPr bwMode="hidden">
            <a:xfrm>
              <a:off x="5030" y="3151"/>
              <a:ext cx="728" cy="240"/>
            </a:xfrm>
            <a:custGeom>
              <a:avLst/>
              <a:gdLst>
                <a:gd name="T0" fmla="*/ 718 w 729"/>
                <a:gd name="T1" fmla="*/ 240 h 240"/>
                <a:gd name="T2" fmla="*/ 0 w 729"/>
                <a:gd name="T3" fmla="*/ 0 h 240"/>
                <a:gd name="T4" fmla="*/ 0 w 729"/>
                <a:gd name="T5" fmla="*/ 6 h 240"/>
                <a:gd name="T6" fmla="*/ 718 w 729"/>
                <a:gd name="T7" fmla="*/ 240 h 240"/>
                <a:gd name="T8" fmla="*/ 71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2"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044" name="Freeform 15"/>
            <p:cNvSpPr>
              <a:spLocks/>
            </p:cNvSpPr>
            <p:nvPr/>
          </p:nvSpPr>
          <p:spPr bwMode="hidden">
            <a:xfrm>
              <a:off x="5030" y="3049"/>
              <a:ext cx="728" cy="318"/>
            </a:xfrm>
            <a:custGeom>
              <a:avLst/>
              <a:gdLst>
                <a:gd name="T0" fmla="*/ 718 w 729"/>
                <a:gd name="T1" fmla="*/ 318 h 318"/>
                <a:gd name="T2" fmla="*/ 718 w 729"/>
                <a:gd name="T3" fmla="*/ 312 h 318"/>
                <a:gd name="T4" fmla="*/ 0 w 729"/>
                <a:gd name="T5" fmla="*/ 0 h 318"/>
                <a:gd name="T6" fmla="*/ 0 w 729"/>
                <a:gd name="T7" fmla="*/ 54 h 318"/>
                <a:gd name="T8" fmla="*/ 718 w 729"/>
                <a:gd name="T9" fmla="*/ 318 h 318"/>
                <a:gd name="T10" fmla="*/ 71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4"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7185"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7186"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8"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0"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7191"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7192"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4"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7195"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0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7"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9"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7200"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7201"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7202"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7203"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7204"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7205"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7206"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grpSp>
          <p:nvGrpSpPr>
            <p:cNvPr id="1068"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7209"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grpSp>
      </p:grpSp>
      <p:sp>
        <p:nvSpPr>
          <p:cNvPr id="7210"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11"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2"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cs typeface="+mn-cs"/>
              </a:defRPr>
            </a:lvl1pPr>
          </a:lstStyle>
          <a:p>
            <a:pPr>
              <a:defRPr/>
            </a:pPr>
            <a:endParaRPr lang="en-US"/>
          </a:p>
        </p:txBody>
      </p:sp>
      <p:sp>
        <p:nvSpPr>
          <p:cNvPr id="7213"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cs typeface="+mn-cs"/>
              </a:defRPr>
            </a:lvl1pPr>
          </a:lstStyle>
          <a:p>
            <a:pPr>
              <a:defRPr/>
            </a:pPr>
            <a:endParaRPr lang="en-US"/>
          </a:p>
        </p:txBody>
      </p:sp>
      <p:sp>
        <p:nvSpPr>
          <p:cNvPr id="7214"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cs typeface="+mn-cs"/>
              </a:defRPr>
            </a:lvl1pPr>
          </a:lstStyle>
          <a:p>
            <a:pPr>
              <a:defRPr/>
            </a:pPr>
            <a:fld id="{D6C51FA7-FA0C-B048-9667-DC5D681DD9E9}" type="slidenum">
              <a:rPr lang="en-US"/>
              <a:pPr>
                <a:defRPr/>
              </a:pPr>
              <a:t>‹#›</a:t>
            </a:fld>
            <a:endParaRPr lang="en-US"/>
          </a:p>
        </p:txBody>
      </p:sp>
    </p:spTree>
    <p:extLst>
      <p:ext uri="{BB962C8B-B14F-4D97-AF65-F5344CB8AC3E}">
        <p14:creationId xmlns:p14="http://schemas.microsoft.com/office/powerpoint/2010/main" val="1383129247"/>
      </p:ext>
    </p:extLst>
  </p:cSld>
  <p:clrMap bg1="dk2" tx1="lt1" bg2="dk1"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7"/>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8"/>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9"/>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9"/>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9"/>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9"/>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9"/>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3921531151"/>
      </p:ext>
    </p:extLst>
  </p:cSld>
  <p:clrMap bg1="dk2" tx1="lt1" bg2="dk1"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pPr>
            <a:fld id="{E298D5E9-7021-BD46-94F8-8A53CA04E4B1}"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FFFFFF"/>
              </a:solidFill>
              <a:latin typeface="Arial" charset="0"/>
              <a:ea typeface="ＭＳ Ｐゴシック" charset="0"/>
              <a:cs typeface="ＭＳ Ｐゴシック" charset="0"/>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6529772"/>
      </p:ext>
    </p:extLst>
  </p:cSld>
  <p:clrMap bg1="dk2" tx1="lt1" bg2="dk1" tx2="lt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Arial" charset="0"/>
            </a:endParaRPr>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Arial" charset="0"/>
            </a:endParaRPr>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pPr>
            <a:fld id="{24013CB3-BC7C-DF43-8C05-DD0C0462FBDA}"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17260373"/>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7.xml"/><Relationship Id="rId1" Type="http://schemas.openxmlformats.org/officeDocument/2006/relationships/slideLayout" Target="../slideLayouts/slideLayout62.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8.xml"/><Relationship Id="rId1" Type="http://schemas.openxmlformats.org/officeDocument/2006/relationships/slideLayout" Target="../slideLayouts/slideLayout62.xml"/></Relationships>
</file>

<file path=ppt/slides/_rels/slide7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7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7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5.xml"/><Relationship Id="rId1" Type="http://schemas.openxmlformats.org/officeDocument/2006/relationships/slideLayout" Target="../slideLayouts/slideLayout49.xml"/><Relationship Id="rId4" Type="http://schemas.openxmlformats.org/officeDocument/2006/relationships/image" Target="../media/image100.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5003800" y="0"/>
            <a:ext cx="4140200" cy="3500438"/>
          </a:xfrm>
        </p:spPr>
        <p:txBody>
          <a:bodyPr/>
          <a:lstStyle/>
          <a:p>
            <a:pPr eaLnBrk="1" hangingPunct="1">
              <a:defRPr/>
            </a:pPr>
            <a:r>
              <a:rPr lang="ar-SA" sz="4800" b="1" dirty="0">
                <a:solidFill>
                  <a:schemeClr val="bg1"/>
                </a:solidFill>
                <a:latin typeface="Arial" panose="020B0604020202020204" pitchFamily="34" charset="0"/>
                <a:cs typeface="Arial" panose="020B0604020202020204" pitchFamily="34" charset="0"/>
              </a:rPr>
              <a:t>هيكل هيرودس أورشليم</a:t>
            </a:r>
            <a:endParaRPr lang="en-US" sz="4800" b="1" dirty="0">
              <a:solidFill>
                <a:schemeClr val="bg1"/>
              </a:solidFill>
              <a:latin typeface="Arial" panose="020B0604020202020204" pitchFamily="34" charset="0"/>
              <a:cs typeface="Arial" panose="020B0604020202020204" pitchFamily="34" charset="0"/>
            </a:endParaRPr>
          </a:p>
        </p:txBody>
      </p:sp>
      <p:sp>
        <p:nvSpPr>
          <p:cNvPr id="7171" name="Rectangle 3"/>
          <p:cNvSpPr>
            <a:spLocks noGrp="1" noChangeArrowheads="1"/>
          </p:cNvSpPr>
          <p:nvPr>
            <p:ph type="subTitle" idx="1"/>
          </p:nvPr>
        </p:nvSpPr>
        <p:spPr>
          <a:xfrm>
            <a:off x="9324528" y="3429000"/>
            <a:ext cx="3886200" cy="1600200"/>
          </a:xfrm>
          <a:solidFill>
            <a:schemeClr val="tx1"/>
          </a:solidFill>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ملخص مرئي          لنموذج                     أليك جارارد</a:t>
            </a:r>
            <a:endParaRPr lang="en-US" dirty="0">
              <a:solidFill>
                <a:schemeClr val="bg1"/>
              </a:solidFill>
              <a:latin typeface="Arial" panose="020B0604020202020204" pitchFamily="34" charset="0"/>
              <a:cs typeface="Arial" panose="020B0604020202020204" pitchFamily="34" charset="0"/>
            </a:endParaRPr>
          </a:p>
        </p:txBody>
      </p:sp>
      <p:pic>
        <p:nvPicPr>
          <p:cNvPr id="27651" name="Picture 6" descr="TempleCov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0339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1A4F4FF-B9DF-DFB7-B62D-BD05CCC6C272}"/>
              </a:ext>
            </a:extLst>
          </p:cNvPr>
          <p:cNvSpPr>
            <a:spLocks noChangeArrowheads="1"/>
          </p:cNvSpPr>
          <p:nvPr/>
        </p:nvSpPr>
        <p:spPr bwMode="auto">
          <a:xfrm>
            <a:off x="4788024" y="4680244"/>
            <a:ext cx="4213193" cy="99795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i="0"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تطور جبل الهيكل</a:t>
            </a:r>
            <a:endParaRPr lang="en-US" dirty="0">
              <a:solidFill>
                <a:schemeClr val="bg1"/>
              </a:solidFill>
              <a:latin typeface="Arial" panose="020B0604020202020204" pitchFamily="34" charset="0"/>
              <a:cs typeface="Arial" panose="020B0604020202020204" pitchFamily="34" charset="0"/>
            </a:endParaRPr>
          </a:p>
        </p:txBody>
      </p:sp>
      <p:sp>
        <p:nvSpPr>
          <p:cNvPr id="10243" name="Rectangle 3"/>
          <p:cNvSpPr>
            <a:spLocks noGrp="1" noChangeArrowheads="1"/>
          </p:cNvSpPr>
          <p:nvPr>
            <p:ph type="body" idx="1"/>
          </p:nvPr>
        </p:nvSpPr>
        <p:spPr/>
        <p:txBody>
          <a:bodyPr/>
          <a:lstStyle/>
          <a:p>
            <a:pPr eaLnBrk="1" hangingPunct="1">
              <a:defRPr/>
            </a:pPr>
            <a:endParaRPr lang="en-US">
              <a:cs typeface="+mn-cs"/>
            </a:endParaRPr>
          </a:p>
        </p:txBody>
      </p:sp>
      <p:pic>
        <p:nvPicPr>
          <p:cNvPr id="46083" name="Picture 5" descr="TMount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19238"/>
            <a:ext cx="9144000" cy="5338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defRPr/>
            </a:pPr>
            <a:r>
              <a:rPr lang="en-US">
                <a:latin typeface="Arial" panose="020B0604020202020204" pitchFamily="34" charset="0"/>
                <a:cs typeface="Arial" panose="020B0604020202020204" pitchFamily="34" charset="0"/>
              </a:rPr>
              <a:t>Underground Chambers</a:t>
            </a:r>
          </a:p>
        </p:txBody>
      </p:sp>
      <p:sp>
        <p:nvSpPr>
          <p:cNvPr id="13315" name="Rectangle 3"/>
          <p:cNvSpPr>
            <a:spLocks noGrp="1" noChangeArrowheads="1"/>
          </p:cNvSpPr>
          <p:nvPr>
            <p:ph type="body" idx="1"/>
          </p:nvPr>
        </p:nvSpPr>
        <p:spPr/>
        <p:txBody>
          <a:bodyPr/>
          <a:lstStyle/>
          <a:p>
            <a:pPr eaLnBrk="1" hangingPunct="1">
              <a:defRPr/>
            </a:pPr>
            <a:endParaRPr lang="en-US">
              <a:latin typeface="Arial" panose="020B0604020202020204" pitchFamily="34" charset="0"/>
              <a:cs typeface="Arial" panose="020B0604020202020204" pitchFamily="34" charset="0"/>
            </a:endParaRPr>
          </a:p>
        </p:txBody>
      </p:sp>
      <p:pic>
        <p:nvPicPr>
          <p:cNvPr id="48131" name="Picture 4" descr="underground chambers of the 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3386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32" name="Picture 5" descr="tunnels beneath the temple moun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13325" y="0"/>
            <a:ext cx="4130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5" descr="Temple Pla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449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1906" name="Picture 4" descr="Temple Floor Plan"/>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724400" y="-27384"/>
            <a:ext cx="4419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 name="Rectangle 2"/>
          <p:cNvSpPr>
            <a:spLocks noGrp="1" noChangeArrowheads="1"/>
          </p:cNvSpPr>
          <p:nvPr>
            <p:ph type="title"/>
          </p:nvPr>
        </p:nvSpPr>
        <p:spPr>
          <a:xfrm>
            <a:off x="1066800" y="152400"/>
            <a:ext cx="4217988" cy="1905000"/>
          </a:xfrm>
          <a:gradFill rotWithShape="1">
            <a:gsLst>
              <a:gs pos="0">
                <a:schemeClr val="bg1"/>
              </a:gs>
              <a:gs pos="50000">
                <a:srgbClr val="FF0000">
                  <a:alpha val="46001"/>
                </a:srgbClr>
              </a:gs>
              <a:gs pos="100000">
                <a:schemeClr val="bg1"/>
              </a:gs>
            </a:gsLst>
            <a:lin ang="5400000" scaled="1"/>
          </a:gra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altLang="ja-JP" sz="3200" b="1" dirty="0">
                <a:latin typeface="Arial" panose="020B0604020202020204" pitchFamily="34" charset="0"/>
                <a:ea typeface="ＭＳ Ｐゴシック" charset="0"/>
                <a:cs typeface="Arial" panose="020B0604020202020204" pitchFamily="34" charset="0"/>
              </a:rPr>
              <a:t>ثلاث وجهات نظر           حول موقع الهيكل</a:t>
            </a:r>
            <a:endParaRPr lang="en-US" sz="3200" b="1" dirty="0">
              <a:latin typeface="Arial" panose="020B0604020202020204" pitchFamily="34" charset="0"/>
              <a:ea typeface="ＭＳ Ｐゴシック" charset="0"/>
              <a:cs typeface="Arial" panose="020B0604020202020204" pitchFamily="34" charset="0"/>
            </a:endParaRPr>
          </a:p>
        </p:txBody>
      </p:sp>
      <p:sp>
        <p:nvSpPr>
          <p:cNvPr id="22534" name="Text Box 6"/>
          <p:cNvSpPr txBox="1">
            <a:spLocks noChangeArrowheads="1"/>
          </p:cNvSpPr>
          <p:nvPr/>
        </p:nvSpPr>
        <p:spPr bwMode="auto">
          <a:xfrm>
            <a:off x="8620125" y="76200"/>
            <a:ext cx="530915" cy="461665"/>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7046916C-5513-E749-ABF9-74AF5F08D36D}"/>
              </a:ext>
            </a:extLst>
          </p:cNvPr>
          <p:cNvGrpSpPr/>
          <p:nvPr/>
        </p:nvGrpSpPr>
        <p:grpSpPr>
          <a:xfrm>
            <a:off x="1219200" y="3200400"/>
            <a:ext cx="990600" cy="685800"/>
            <a:chOff x="1219200" y="3200400"/>
            <a:chExt cx="990600" cy="685800"/>
          </a:xfrm>
        </p:grpSpPr>
        <p:sp>
          <p:nvSpPr>
            <p:cNvPr id="22539" name="Freeform 11"/>
            <p:cNvSpPr>
              <a:spLocks/>
            </p:cNvSpPr>
            <p:nvPr/>
          </p:nvSpPr>
          <p:spPr bwMode="auto">
            <a:xfrm>
              <a:off x="1219200" y="3352800"/>
              <a:ext cx="533400" cy="381000"/>
            </a:xfrm>
            <a:custGeom>
              <a:avLst/>
              <a:gdLst>
                <a:gd name="T0" fmla="*/ 384 w 384"/>
                <a:gd name="T1" fmla="*/ 0 h 192"/>
                <a:gd name="T2" fmla="*/ 0 w 384"/>
                <a:gd name="T3" fmla="*/ 0 h 192"/>
                <a:gd name="T4" fmla="*/ 0 w 384"/>
                <a:gd name="T5" fmla="*/ 192 h 192"/>
                <a:gd name="T6" fmla="*/ 384 w 384"/>
                <a:gd name="T7" fmla="*/ 192 h 192"/>
              </a:gdLst>
              <a:ahLst/>
              <a:cxnLst>
                <a:cxn ang="0">
                  <a:pos x="T0" y="T1"/>
                </a:cxn>
                <a:cxn ang="0">
                  <a:pos x="T2" y="T3"/>
                </a:cxn>
                <a:cxn ang="0">
                  <a:pos x="T4" y="T5"/>
                </a:cxn>
                <a:cxn ang="0">
                  <a:pos x="T6" y="T7"/>
                </a:cxn>
              </a:cxnLst>
              <a:rect l="0" t="0" r="r" b="b"/>
              <a:pathLst>
                <a:path w="384" h="192">
                  <a:moveTo>
                    <a:pt x="384" y="0"/>
                  </a:moveTo>
                  <a:lnTo>
                    <a:pt x="0" y="0"/>
                  </a:lnTo>
                  <a:lnTo>
                    <a:pt x="0" y="192"/>
                  </a:lnTo>
                  <a:lnTo>
                    <a:pt x="384" y="192"/>
                  </a:lnTo>
                </a:path>
              </a:pathLst>
            </a:custGeom>
            <a:noFill/>
            <a:ln w="28575" cap="flat" cmpd="sng">
              <a:solidFill>
                <a:srgbClr val="3924D2"/>
              </a:solidFill>
              <a:prstDash val="sysDot"/>
              <a:round/>
              <a:headEnd/>
              <a:tailEnd/>
            </a:ln>
            <a:effectLst/>
            <a:extLst>
              <a:ext uri="{909E8E84-426E-40dd-AFC4-6F175D3DCCD1}">
                <a14:hiddenFill xmlns:a14="http://schemas.microsoft.com/office/drawing/2010/main" xmlns="">
                  <a:solidFill>
                    <a:srgbClr val="CC00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540" name="Freeform 12"/>
            <p:cNvSpPr>
              <a:spLocks/>
            </p:cNvSpPr>
            <p:nvPr/>
          </p:nvSpPr>
          <p:spPr bwMode="auto">
            <a:xfrm rot="5400000">
              <a:off x="1714500" y="3162300"/>
              <a:ext cx="152400" cy="228600"/>
            </a:xfrm>
            <a:custGeom>
              <a:avLst/>
              <a:gdLst>
                <a:gd name="T0" fmla="*/ 384 w 384"/>
                <a:gd name="T1" fmla="*/ 0 h 192"/>
                <a:gd name="T2" fmla="*/ 0 w 384"/>
                <a:gd name="T3" fmla="*/ 0 h 192"/>
                <a:gd name="T4" fmla="*/ 0 w 384"/>
                <a:gd name="T5" fmla="*/ 192 h 192"/>
                <a:gd name="T6" fmla="*/ 384 w 384"/>
                <a:gd name="T7" fmla="*/ 192 h 192"/>
              </a:gdLst>
              <a:ahLst/>
              <a:cxnLst>
                <a:cxn ang="0">
                  <a:pos x="T0" y="T1"/>
                </a:cxn>
                <a:cxn ang="0">
                  <a:pos x="T2" y="T3"/>
                </a:cxn>
                <a:cxn ang="0">
                  <a:pos x="T4" y="T5"/>
                </a:cxn>
                <a:cxn ang="0">
                  <a:pos x="T6" y="T7"/>
                </a:cxn>
              </a:cxnLst>
              <a:rect l="0" t="0" r="r" b="b"/>
              <a:pathLst>
                <a:path w="384" h="192">
                  <a:moveTo>
                    <a:pt x="384" y="0"/>
                  </a:moveTo>
                  <a:lnTo>
                    <a:pt x="0" y="0"/>
                  </a:lnTo>
                  <a:lnTo>
                    <a:pt x="0" y="192"/>
                  </a:lnTo>
                  <a:lnTo>
                    <a:pt x="384" y="192"/>
                  </a:lnTo>
                </a:path>
              </a:pathLst>
            </a:custGeom>
            <a:noFill/>
            <a:ln w="28575" cap="flat" cmpd="sng">
              <a:solidFill>
                <a:srgbClr val="3924D2"/>
              </a:solidFill>
              <a:prstDash val="sysDot"/>
              <a:round/>
              <a:headEnd/>
              <a:tailEnd/>
            </a:ln>
            <a:effectLst/>
            <a:extLst>
              <a:ext uri="{909E8E84-426E-40dd-AFC4-6F175D3DCCD1}">
                <a14:hiddenFill xmlns:a14="http://schemas.microsoft.com/office/drawing/2010/main" xmlns="">
                  <a:solidFill>
                    <a:srgbClr val="CC00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541" name="Freeform 13"/>
            <p:cNvSpPr>
              <a:spLocks/>
            </p:cNvSpPr>
            <p:nvPr/>
          </p:nvSpPr>
          <p:spPr bwMode="auto">
            <a:xfrm rot="16200000" flipV="1">
              <a:off x="1714500" y="3695700"/>
              <a:ext cx="152400" cy="228600"/>
            </a:xfrm>
            <a:custGeom>
              <a:avLst/>
              <a:gdLst>
                <a:gd name="T0" fmla="*/ 384 w 384"/>
                <a:gd name="T1" fmla="*/ 0 h 192"/>
                <a:gd name="T2" fmla="*/ 0 w 384"/>
                <a:gd name="T3" fmla="*/ 0 h 192"/>
                <a:gd name="T4" fmla="*/ 0 w 384"/>
                <a:gd name="T5" fmla="*/ 192 h 192"/>
                <a:gd name="T6" fmla="*/ 384 w 384"/>
                <a:gd name="T7" fmla="*/ 192 h 192"/>
              </a:gdLst>
              <a:ahLst/>
              <a:cxnLst>
                <a:cxn ang="0">
                  <a:pos x="T0" y="T1"/>
                </a:cxn>
                <a:cxn ang="0">
                  <a:pos x="T2" y="T3"/>
                </a:cxn>
                <a:cxn ang="0">
                  <a:pos x="T4" y="T5"/>
                </a:cxn>
                <a:cxn ang="0">
                  <a:pos x="T6" y="T7"/>
                </a:cxn>
              </a:cxnLst>
              <a:rect l="0" t="0" r="r" b="b"/>
              <a:pathLst>
                <a:path w="384" h="192">
                  <a:moveTo>
                    <a:pt x="384" y="0"/>
                  </a:moveTo>
                  <a:lnTo>
                    <a:pt x="0" y="0"/>
                  </a:lnTo>
                  <a:lnTo>
                    <a:pt x="0" y="192"/>
                  </a:lnTo>
                  <a:lnTo>
                    <a:pt x="384" y="192"/>
                  </a:lnTo>
                </a:path>
              </a:pathLst>
            </a:custGeom>
            <a:noFill/>
            <a:ln w="28575" cap="flat" cmpd="sng">
              <a:solidFill>
                <a:srgbClr val="3924D2"/>
              </a:solidFill>
              <a:prstDash val="sysDot"/>
              <a:round/>
              <a:headEnd/>
              <a:tailEnd/>
            </a:ln>
            <a:effectLst/>
            <a:extLst>
              <a:ext uri="{909E8E84-426E-40dd-AFC4-6F175D3DCCD1}">
                <a14:hiddenFill xmlns:a14="http://schemas.microsoft.com/office/drawing/2010/main" xmlns="">
                  <a:solidFill>
                    <a:srgbClr val="CC00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542" name="Rectangle 14"/>
            <p:cNvSpPr>
              <a:spLocks noChangeArrowheads="1"/>
            </p:cNvSpPr>
            <p:nvPr/>
          </p:nvSpPr>
          <p:spPr bwMode="auto">
            <a:xfrm>
              <a:off x="1981200" y="3429000"/>
              <a:ext cx="228600" cy="228600"/>
            </a:xfrm>
            <a:prstGeom prst="rect">
              <a:avLst/>
            </a:prstGeom>
            <a:noFill/>
            <a:ln w="34925">
              <a:solidFill>
                <a:srgbClr val="3924D2"/>
              </a:solidFill>
              <a:prstDash val="sysDot"/>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66911AF6-6D0E-0647-80A4-9F09D48C7C0F}"/>
              </a:ext>
            </a:extLst>
          </p:cNvPr>
          <p:cNvGrpSpPr/>
          <p:nvPr/>
        </p:nvGrpSpPr>
        <p:grpSpPr>
          <a:xfrm>
            <a:off x="5684838" y="1905000"/>
            <a:ext cx="639762" cy="609600"/>
            <a:chOff x="5684838" y="1905000"/>
            <a:chExt cx="639762" cy="609600"/>
          </a:xfrm>
        </p:grpSpPr>
        <p:sp>
          <p:nvSpPr>
            <p:cNvPr id="22546" name="Freeform 18"/>
            <p:cNvSpPr>
              <a:spLocks/>
            </p:cNvSpPr>
            <p:nvPr/>
          </p:nvSpPr>
          <p:spPr bwMode="auto">
            <a:xfrm rot="931447">
              <a:off x="5684838" y="1965325"/>
              <a:ext cx="381000" cy="304800"/>
            </a:xfrm>
            <a:custGeom>
              <a:avLst/>
              <a:gdLst>
                <a:gd name="T0" fmla="*/ 384 w 384"/>
                <a:gd name="T1" fmla="*/ 0 h 192"/>
                <a:gd name="T2" fmla="*/ 0 w 384"/>
                <a:gd name="T3" fmla="*/ 0 h 192"/>
                <a:gd name="T4" fmla="*/ 0 w 384"/>
                <a:gd name="T5" fmla="*/ 192 h 192"/>
                <a:gd name="T6" fmla="*/ 384 w 384"/>
                <a:gd name="T7" fmla="*/ 192 h 192"/>
              </a:gdLst>
              <a:ahLst/>
              <a:cxnLst>
                <a:cxn ang="0">
                  <a:pos x="T0" y="T1"/>
                </a:cxn>
                <a:cxn ang="0">
                  <a:pos x="T2" y="T3"/>
                </a:cxn>
                <a:cxn ang="0">
                  <a:pos x="T4" y="T5"/>
                </a:cxn>
                <a:cxn ang="0">
                  <a:pos x="T6" y="T7"/>
                </a:cxn>
              </a:cxnLst>
              <a:rect l="0" t="0" r="r" b="b"/>
              <a:pathLst>
                <a:path w="384" h="192">
                  <a:moveTo>
                    <a:pt x="384" y="0"/>
                  </a:moveTo>
                  <a:lnTo>
                    <a:pt x="0" y="0"/>
                  </a:lnTo>
                  <a:lnTo>
                    <a:pt x="0" y="192"/>
                  </a:lnTo>
                  <a:lnTo>
                    <a:pt x="384" y="192"/>
                  </a:lnTo>
                </a:path>
              </a:pathLst>
            </a:custGeom>
            <a:noFill/>
            <a:ln w="38100" cap="flat" cmpd="sng">
              <a:solidFill>
                <a:srgbClr val="429C60"/>
              </a:solidFill>
              <a:prstDash val="sysDot"/>
              <a:round/>
              <a:headEnd/>
              <a:tailEnd/>
            </a:ln>
            <a:effectLst/>
            <a:extLst>
              <a:ext uri="{909E8E84-426E-40dd-AFC4-6F175D3DCCD1}">
                <a14:hiddenFill xmlns:a14="http://schemas.microsoft.com/office/drawing/2010/main" xmlns="">
                  <a:solidFill>
                    <a:srgbClr val="CC00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547" name="Freeform 19"/>
            <p:cNvSpPr>
              <a:spLocks/>
            </p:cNvSpPr>
            <p:nvPr/>
          </p:nvSpPr>
          <p:spPr bwMode="auto">
            <a:xfrm rot="6259363">
              <a:off x="6134100" y="1866900"/>
              <a:ext cx="152400" cy="228600"/>
            </a:xfrm>
            <a:custGeom>
              <a:avLst/>
              <a:gdLst>
                <a:gd name="T0" fmla="*/ 384 w 384"/>
                <a:gd name="T1" fmla="*/ 0 h 192"/>
                <a:gd name="T2" fmla="*/ 0 w 384"/>
                <a:gd name="T3" fmla="*/ 0 h 192"/>
                <a:gd name="T4" fmla="*/ 0 w 384"/>
                <a:gd name="T5" fmla="*/ 192 h 192"/>
                <a:gd name="T6" fmla="*/ 384 w 384"/>
                <a:gd name="T7" fmla="*/ 192 h 192"/>
              </a:gdLst>
              <a:ahLst/>
              <a:cxnLst>
                <a:cxn ang="0">
                  <a:pos x="T0" y="T1"/>
                </a:cxn>
                <a:cxn ang="0">
                  <a:pos x="T2" y="T3"/>
                </a:cxn>
                <a:cxn ang="0">
                  <a:pos x="T4" y="T5"/>
                </a:cxn>
                <a:cxn ang="0">
                  <a:pos x="T6" y="T7"/>
                </a:cxn>
              </a:cxnLst>
              <a:rect l="0" t="0" r="r" b="b"/>
              <a:pathLst>
                <a:path w="384" h="192">
                  <a:moveTo>
                    <a:pt x="384" y="0"/>
                  </a:moveTo>
                  <a:lnTo>
                    <a:pt x="0" y="0"/>
                  </a:lnTo>
                  <a:lnTo>
                    <a:pt x="0" y="192"/>
                  </a:lnTo>
                  <a:lnTo>
                    <a:pt x="384" y="192"/>
                  </a:lnTo>
                </a:path>
              </a:pathLst>
            </a:custGeom>
            <a:noFill/>
            <a:ln w="38100" cap="flat" cmpd="sng">
              <a:solidFill>
                <a:srgbClr val="429C60"/>
              </a:solidFill>
              <a:prstDash val="sysDot"/>
              <a:round/>
              <a:headEnd/>
              <a:tailEnd/>
            </a:ln>
            <a:effectLst/>
            <a:extLst>
              <a:ext uri="{909E8E84-426E-40dd-AFC4-6F175D3DCCD1}">
                <a14:hiddenFill xmlns:a14="http://schemas.microsoft.com/office/drawing/2010/main" xmlns="">
                  <a:solidFill>
                    <a:srgbClr val="CC00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548" name="Freeform 20"/>
            <p:cNvSpPr>
              <a:spLocks/>
            </p:cNvSpPr>
            <p:nvPr/>
          </p:nvSpPr>
          <p:spPr bwMode="auto">
            <a:xfrm rot="17059363" flipV="1">
              <a:off x="6057900" y="2324100"/>
              <a:ext cx="152400" cy="228600"/>
            </a:xfrm>
            <a:custGeom>
              <a:avLst/>
              <a:gdLst>
                <a:gd name="T0" fmla="*/ 384 w 384"/>
                <a:gd name="T1" fmla="*/ 0 h 192"/>
                <a:gd name="T2" fmla="*/ 0 w 384"/>
                <a:gd name="T3" fmla="*/ 0 h 192"/>
                <a:gd name="T4" fmla="*/ 0 w 384"/>
                <a:gd name="T5" fmla="*/ 192 h 192"/>
                <a:gd name="T6" fmla="*/ 384 w 384"/>
                <a:gd name="T7" fmla="*/ 192 h 192"/>
              </a:gdLst>
              <a:ahLst/>
              <a:cxnLst>
                <a:cxn ang="0">
                  <a:pos x="T0" y="T1"/>
                </a:cxn>
                <a:cxn ang="0">
                  <a:pos x="T2" y="T3"/>
                </a:cxn>
                <a:cxn ang="0">
                  <a:pos x="T4" y="T5"/>
                </a:cxn>
                <a:cxn ang="0">
                  <a:pos x="T6" y="T7"/>
                </a:cxn>
              </a:cxnLst>
              <a:rect l="0" t="0" r="r" b="b"/>
              <a:pathLst>
                <a:path w="384" h="192">
                  <a:moveTo>
                    <a:pt x="384" y="0"/>
                  </a:moveTo>
                  <a:lnTo>
                    <a:pt x="0" y="0"/>
                  </a:lnTo>
                  <a:lnTo>
                    <a:pt x="0" y="192"/>
                  </a:lnTo>
                  <a:lnTo>
                    <a:pt x="384" y="192"/>
                  </a:lnTo>
                </a:path>
              </a:pathLst>
            </a:custGeom>
            <a:noFill/>
            <a:ln w="38100" cap="flat" cmpd="sng">
              <a:solidFill>
                <a:srgbClr val="429C60"/>
              </a:solidFill>
              <a:prstDash val="sysDot"/>
              <a:round/>
              <a:headEnd/>
              <a:tailEnd/>
            </a:ln>
            <a:effectLst/>
            <a:extLst>
              <a:ext uri="{909E8E84-426E-40dd-AFC4-6F175D3DCCD1}">
                <a14:hiddenFill xmlns:a14="http://schemas.microsoft.com/office/drawing/2010/main" xmlns="">
                  <a:solidFill>
                    <a:srgbClr val="CC00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22549" name="Text Box 21"/>
          <p:cNvSpPr txBox="1">
            <a:spLocks noChangeArrowheads="1"/>
          </p:cNvSpPr>
          <p:nvPr/>
        </p:nvSpPr>
        <p:spPr bwMode="auto">
          <a:xfrm>
            <a:off x="228600" y="5089525"/>
            <a:ext cx="1258678" cy="523220"/>
          </a:xfrm>
          <a:prstGeom prst="rect">
            <a:avLst/>
          </a:prstGeom>
          <a:solidFill>
            <a:srgbClr val="01020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ja-JP"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جاكبسون</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550" name="Line 22"/>
          <p:cNvSpPr>
            <a:spLocks noChangeShapeType="1"/>
          </p:cNvSpPr>
          <p:nvPr/>
        </p:nvSpPr>
        <p:spPr bwMode="auto">
          <a:xfrm flipV="1">
            <a:off x="990600" y="3733800"/>
            <a:ext cx="381000" cy="1371600"/>
          </a:xfrm>
          <a:prstGeom prst="line">
            <a:avLst/>
          </a:prstGeom>
          <a:noFill/>
          <a:ln w="31750" cap="rnd">
            <a:solidFill>
              <a:srgbClr val="A50021"/>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551" name="Text Box 23"/>
          <p:cNvSpPr txBox="1">
            <a:spLocks noChangeArrowheads="1"/>
          </p:cNvSpPr>
          <p:nvPr/>
        </p:nvSpPr>
        <p:spPr bwMode="auto">
          <a:xfrm>
            <a:off x="4743450" y="4724400"/>
            <a:ext cx="1015021" cy="523220"/>
          </a:xfrm>
          <a:prstGeom prst="rect">
            <a:avLst/>
          </a:prstGeom>
          <a:solidFill>
            <a:srgbClr val="01020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ja-JP"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ريتماير</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D9C94BE0-0015-1D41-AAC8-010612C6D2AD}"/>
              </a:ext>
            </a:extLst>
          </p:cNvPr>
          <p:cNvGrpSpPr/>
          <p:nvPr/>
        </p:nvGrpSpPr>
        <p:grpSpPr>
          <a:xfrm>
            <a:off x="5334000" y="2895600"/>
            <a:ext cx="1371600" cy="1828800"/>
            <a:chOff x="5334000" y="2895600"/>
            <a:chExt cx="1371600" cy="1828800"/>
          </a:xfrm>
        </p:grpSpPr>
        <p:sp>
          <p:nvSpPr>
            <p:cNvPr id="22543" name="Freeform 15"/>
            <p:cNvSpPr>
              <a:spLocks/>
            </p:cNvSpPr>
            <p:nvPr/>
          </p:nvSpPr>
          <p:spPr bwMode="auto">
            <a:xfrm>
              <a:off x="6019800" y="3048000"/>
              <a:ext cx="457200" cy="533400"/>
            </a:xfrm>
            <a:custGeom>
              <a:avLst/>
              <a:gdLst>
                <a:gd name="T0" fmla="*/ 384 w 384"/>
                <a:gd name="T1" fmla="*/ 0 h 192"/>
                <a:gd name="T2" fmla="*/ 0 w 384"/>
                <a:gd name="T3" fmla="*/ 0 h 192"/>
                <a:gd name="T4" fmla="*/ 0 w 384"/>
                <a:gd name="T5" fmla="*/ 192 h 192"/>
                <a:gd name="T6" fmla="*/ 384 w 384"/>
                <a:gd name="T7" fmla="*/ 192 h 192"/>
              </a:gdLst>
              <a:ahLst/>
              <a:cxnLst>
                <a:cxn ang="0">
                  <a:pos x="T0" y="T1"/>
                </a:cxn>
                <a:cxn ang="0">
                  <a:pos x="T2" y="T3"/>
                </a:cxn>
                <a:cxn ang="0">
                  <a:pos x="T4" y="T5"/>
                </a:cxn>
                <a:cxn ang="0">
                  <a:pos x="T6" y="T7"/>
                </a:cxn>
              </a:cxnLst>
              <a:rect l="0" t="0" r="r" b="b"/>
              <a:pathLst>
                <a:path w="384" h="192">
                  <a:moveTo>
                    <a:pt x="384" y="0"/>
                  </a:moveTo>
                  <a:lnTo>
                    <a:pt x="0" y="0"/>
                  </a:lnTo>
                  <a:lnTo>
                    <a:pt x="0" y="192"/>
                  </a:lnTo>
                  <a:lnTo>
                    <a:pt x="384" y="192"/>
                  </a:lnTo>
                </a:path>
              </a:pathLst>
            </a:custGeom>
            <a:noFill/>
            <a:ln w="38100" cap="flat" cmpd="sng">
              <a:solidFill>
                <a:srgbClr val="BD21A3"/>
              </a:solidFill>
              <a:prstDash val="sysDot"/>
              <a:round/>
              <a:headEnd/>
              <a:tailEnd/>
            </a:ln>
            <a:effectLst/>
            <a:extLst>
              <a:ext uri="{909E8E84-426E-40dd-AFC4-6F175D3DCCD1}">
                <a14:hiddenFill xmlns:a14="http://schemas.microsoft.com/office/drawing/2010/main" xmlns="">
                  <a:solidFill>
                    <a:srgbClr val="CC00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544" name="Freeform 16"/>
            <p:cNvSpPr>
              <a:spLocks/>
            </p:cNvSpPr>
            <p:nvPr/>
          </p:nvSpPr>
          <p:spPr bwMode="auto">
            <a:xfrm rot="5400000">
              <a:off x="6515100" y="2857500"/>
              <a:ext cx="152400" cy="228600"/>
            </a:xfrm>
            <a:custGeom>
              <a:avLst/>
              <a:gdLst>
                <a:gd name="T0" fmla="*/ 384 w 384"/>
                <a:gd name="T1" fmla="*/ 0 h 192"/>
                <a:gd name="T2" fmla="*/ 0 w 384"/>
                <a:gd name="T3" fmla="*/ 0 h 192"/>
                <a:gd name="T4" fmla="*/ 0 w 384"/>
                <a:gd name="T5" fmla="*/ 192 h 192"/>
                <a:gd name="T6" fmla="*/ 384 w 384"/>
                <a:gd name="T7" fmla="*/ 192 h 192"/>
              </a:gdLst>
              <a:ahLst/>
              <a:cxnLst>
                <a:cxn ang="0">
                  <a:pos x="T0" y="T1"/>
                </a:cxn>
                <a:cxn ang="0">
                  <a:pos x="T2" y="T3"/>
                </a:cxn>
                <a:cxn ang="0">
                  <a:pos x="T4" y="T5"/>
                </a:cxn>
                <a:cxn ang="0">
                  <a:pos x="T6" y="T7"/>
                </a:cxn>
              </a:cxnLst>
              <a:rect l="0" t="0" r="r" b="b"/>
              <a:pathLst>
                <a:path w="384" h="192">
                  <a:moveTo>
                    <a:pt x="384" y="0"/>
                  </a:moveTo>
                  <a:lnTo>
                    <a:pt x="0" y="0"/>
                  </a:lnTo>
                  <a:lnTo>
                    <a:pt x="0" y="192"/>
                  </a:lnTo>
                  <a:lnTo>
                    <a:pt x="384" y="192"/>
                  </a:lnTo>
                </a:path>
              </a:pathLst>
            </a:custGeom>
            <a:noFill/>
            <a:ln w="38100" cap="flat" cmpd="sng">
              <a:solidFill>
                <a:srgbClr val="BD21A3"/>
              </a:solidFill>
              <a:prstDash val="sysDot"/>
              <a:round/>
              <a:headEnd/>
              <a:tailEnd/>
            </a:ln>
            <a:effectLst/>
            <a:extLst>
              <a:ext uri="{909E8E84-426E-40dd-AFC4-6F175D3DCCD1}">
                <a14:hiddenFill xmlns:a14="http://schemas.microsoft.com/office/drawing/2010/main" xmlns="">
                  <a:solidFill>
                    <a:srgbClr val="CC00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545" name="Freeform 17"/>
            <p:cNvSpPr>
              <a:spLocks/>
            </p:cNvSpPr>
            <p:nvPr/>
          </p:nvSpPr>
          <p:spPr bwMode="auto">
            <a:xfrm rot="16200000" flipV="1">
              <a:off x="6515100" y="3543300"/>
              <a:ext cx="152400" cy="228600"/>
            </a:xfrm>
            <a:custGeom>
              <a:avLst/>
              <a:gdLst>
                <a:gd name="T0" fmla="*/ 384 w 384"/>
                <a:gd name="T1" fmla="*/ 0 h 192"/>
                <a:gd name="T2" fmla="*/ 0 w 384"/>
                <a:gd name="T3" fmla="*/ 0 h 192"/>
                <a:gd name="T4" fmla="*/ 0 w 384"/>
                <a:gd name="T5" fmla="*/ 192 h 192"/>
                <a:gd name="T6" fmla="*/ 384 w 384"/>
                <a:gd name="T7" fmla="*/ 192 h 192"/>
              </a:gdLst>
              <a:ahLst/>
              <a:cxnLst>
                <a:cxn ang="0">
                  <a:pos x="T0" y="T1"/>
                </a:cxn>
                <a:cxn ang="0">
                  <a:pos x="T2" y="T3"/>
                </a:cxn>
                <a:cxn ang="0">
                  <a:pos x="T4" y="T5"/>
                </a:cxn>
                <a:cxn ang="0">
                  <a:pos x="T6" y="T7"/>
                </a:cxn>
              </a:cxnLst>
              <a:rect l="0" t="0" r="r" b="b"/>
              <a:pathLst>
                <a:path w="384" h="192">
                  <a:moveTo>
                    <a:pt x="384" y="0"/>
                  </a:moveTo>
                  <a:lnTo>
                    <a:pt x="0" y="0"/>
                  </a:lnTo>
                  <a:lnTo>
                    <a:pt x="0" y="192"/>
                  </a:lnTo>
                  <a:lnTo>
                    <a:pt x="384" y="192"/>
                  </a:lnTo>
                </a:path>
              </a:pathLst>
            </a:custGeom>
            <a:noFill/>
            <a:ln w="38100" cap="flat" cmpd="sng">
              <a:solidFill>
                <a:srgbClr val="BD21A3"/>
              </a:solidFill>
              <a:prstDash val="sysDot"/>
              <a:round/>
              <a:headEnd/>
              <a:tailEnd/>
            </a:ln>
            <a:effectLst/>
            <a:extLst>
              <a:ext uri="{909E8E84-426E-40dd-AFC4-6F175D3DCCD1}">
                <a14:hiddenFill xmlns:a14="http://schemas.microsoft.com/office/drawing/2010/main" xmlns="">
                  <a:solidFill>
                    <a:srgbClr val="CC00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552" name="Line 24"/>
            <p:cNvSpPr>
              <a:spLocks noChangeShapeType="1"/>
            </p:cNvSpPr>
            <p:nvPr/>
          </p:nvSpPr>
          <p:spPr bwMode="auto">
            <a:xfrm flipV="1">
              <a:off x="5334000" y="3581400"/>
              <a:ext cx="838200" cy="1143000"/>
            </a:xfrm>
            <a:prstGeom prst="line">
              <a:avLst/>
            </a:prstGeom>
            <a:noFill/>
            <a:ln w="41275" cap="rnd">
              <a:solidFill>
                <a:srgbClr val="000000"/>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22553" name="Text Box 25"/>
          <p:cNvSpPr txBox="1">
            <a:spLocks noChangeArrowheads="1"/>
          </p:cNvSpPr>
          <p:nvPr/>
        </p:nvSpPr>
        <p:spPr bwMode="auto">
          <a:xfrm>
            <a:off x="6648450" y="533400"/>
            <a:ext cx="1013419" cy="523220"/>
          </a:xfrm>
          <a:prstGeom prst="rect">
            <a:avLst/>
          </a:prstGeom>
          <a:solidFill>
            <a:srgbClr val="01020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ja-JP"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كوفمان</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554" name="Line 26"/>
          <p:cNvSpPr>
            <a:spLocks noChangeShapeType="1"/>
          </p:cNvSpPr>
          <p:nvPr/>
        </p:nvSpPr>
        <p:spPr bwMode="auto">
          <a:xfrm flipH="1">
            <a:off x="6248400" y="914400"/>
            <a:ext cx="1371600" cy="990600"/>
          </a:xfrm>
          <a:prstGeom prst="line">
            <a:avLst/>
          </a:prstGeom>
          <a:noFill/>
          <a:ln w="38100">
            <a:solidFill>
              <a:schemeClr val="accent2"/>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34977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dissolve">
                                      <p:cBhvr>
                                        <p:cTn id="7" dur="500"/>
                                        <p:tgtEl>
                                          <p:spTgt spid="2253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par>
                          <p:cTn id="14" fill="hold" nodeType="afterGroup">
                            <p:stCondLst>
                              <p:cond delay="500"/>
                            </p:stCondLst>
                            <p:childTnLst>
                              <p:par>
                                <p:cTn id="15" presetID="29" presetClass="entr" presetSubtype="0" fill="hold" nodeType="afterEffect">
                                  <p:stCondLst>
                                    <p:cond delay="0"/>
                                  </p:stCondLst>
                                  <p:childTnLst>
                                    <p:set>
                                      <p:cBhvr>
                                        <p:cTn id="16" dur="1" fill="hold">
                                          <p:stCondLst>
                                            <p:cond delay="0"/>
                                          </p:stCondLst>
                                        </p:cTn>
                                        <p:tgtEl>
                                          <p:spTgt spid="22550"/>
                                        </p:tgtEl>
                                        <p:attrNameLst>
                                          <p:attrName>style.visibility</p:attrName>
                                        </p:attrNameLst>
                                      </p:cBhvr>
                                      <p:to>
                                        <p:strVal val="visible"/>
                                      </p:to>
                                    </p:set>
                                    <p:anim calcmode="lin" valueType="num">
                                      <p:cBhvr>
                                        <p:cTn id="17" dur="1000" fill="hold"/>
                                        <p:tgtEl>
                                          <p:spTgt spid="22550"/>
                                        </p:tgtEl>
                                        <p:attrNameLst>
                                          <p:attrName>ppt_x</p:attrName>
                                        </p:attrNameLst>
                                      </p:cBhvr>
                                      <p:tavLst>
                                        <p:tav tm="0">
                                          <p:val>
                                            <p:strVal val="#ppt_x-.2"/>
                                          </p:val>
                                        </p:tav>
                                        <p:tav tm="100000">
                                          <p:val>
                                            <p:strVal val="#ppt_x"/>
                                          </p:val>
                                        </p:tav>
                                      </p:tavLst>
                                    </p:anim>
                                    <p:anim calcmode="lin" valueType="num">
                                      <p:cBhvr>
                                        <p:cTn id="18" dur="1000" fill="hold"/>
                                        <p:tgtEl>
                                          <p:spTgt spid="22550"/>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2550"/>
                                        </p:tgtEl>
                                      </p:cBhvr>
                                    </p:animEffect>
                                  </p:childTnLst>
                                </p:cTn>
                              </p:par>
                            </p:childTnLst>
                          </p:cTn>
                        </p:par>
                        <p:par>
                          <p:cTn id="20" fill="hold" nodeType="afterGroup">
                            <p:stCondLst>
                              <p:cond delay="1500"/>
                            </p:stCondLst>
                            <p:childTnLst>
                              <p:par>
                                <p:cTn id="21" presetID="56" presetClass="entr" presetSubtype="0" fill="hold" grpId="0" nodeType="afterEffect">
                                  <p:stCondLst>
                                    <p:cond delay="0"/>
                                  </p:stCondLst>
                                  <p:iterate type="lt">
                                    <p:tmPct val="10000"/>
                                  </p:iterate>
                                  <p:childTnLst>
                                    <p:set>
                                      <p:cBhvr>
                                        <p:cTn id="22" dur="1" fill="hold">
                                          <p:stCondLst>
                                            <p:cond delay="0"/>
                                          </p:stCondLst>
                                        </p:cTn>
                                        <p:tgtEl>
                                          <p:spTgt spid="22549"/>
                                        </p:tgtEl>
                                        <p:attrNameLst>
                                          <p:attrName>style.visibility</p:attrName>
                                        </p:attrNameLst>
                                      </p:cBhvr>
                                      <p:to>
                                        <p:strVal val="visible"/>
                                      </p:to>
                                    </p:set>
                                    <p:anim by="(-#ppt_w*2)" calcmode="lin" valueType="num">
                                      <p:cBhvr rctx="PPT">
                                        <p:cTn id="23" dur="500" autoRev="1" fill="hold">
                                          <p:stCondLst>
                                            <p:cond delay="0"/>
                                          </p:stCondLst>
                                        </p:cTn>
                                        <p:tgtEl>
                                          <p:spTgt spid="22549"/>
                                        </p:tgtEl>
                                        <p:attrNameLst>
                                          <p:attrName>ppt_w</p:attrName>
                                        </p:attrNameLst>
                                      </p:cBhvr>
                                    </p:anim>
                                    <p:anim by="(#ppt_w*0.50)" calcmode="lin" valueType="num">
                                      <p:cBhvr>
                                        <p:cTn id="24" dur="500" decel="50000" autoRev="1" fill="hold">
                                          <p:stCondLst>
                                            <p:cond delay="0"/>
                                          </p:stCondLst>
                                        </p:cTn>
                                        <p:tgtEl>
                                          <p:spTgt spid="22549"/>
                                        </p:tgtEl>
                                        <p:attrNameLst>
                                          <p:attrName>ppt_x</p:attrName>
                                        </p:attrNameLst>
                                      </p:cBhvr>
                                    </p:anim>
                                    <p:anim from="(-#ppt_h/2)" to="(#ppt_y)" calcmode="lin" valueType="num">
                                      <p:cBhvr>
                                        <p:cTn id="25" dur="1000" fill="hold">
                                          <p:stCondLst>
                                            <p:cond delay="0"/>
                                          </p:stCondLst>
                                        </p:cTn>
                                        <p:tgtEl>
                                          <p:spTgt spid="22549"/>
                                        </p:tgtEl>
                                        <p:attrNameLst>
                                          <p:attrName>ppt_y</p:attrName>
                                        </p:attrNameLst>
                                      </p:cBhvr>
                                    </p:anim>
                                    <p:animRot by="21600000">
                                      <p:cBhvr>
                                        <p:cTn id="26" dur="1000" fill="hold">
                                          <p:stCondLst>
                                            <p:cond delay="0"/>
                                          </p:stCondLst>
                                        </p:cTn>
                                        <p:tgtEl>
                                          <p:spTgt spid="22549"/>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p:tgtEl>
                                          <p:spTgt spid="4"/>
                                        </p:tgtEl>
                                        <p:attrNameLst>
                                          <p:attrName>ppt_y</p:attrName>
                                        </p:attrNameLst>
                                      </p:cBhvr>
                                      <p:tavLst>
                                        <p:tav tm="0">
                                          <p:val>
                                            <p:strVal val="#ppt_y+#ppt_h*1.125000"/>
                                          </p:val>
                                        </p:tav>
                                        <p:tav tm="100000">
                                          <p:val>
                                            <p:strVal val="#ppt_y"/>
                                          </p:val>
                                        </p:tav>
                                      </p:tavLst>
                                    </p:anim>
                                    <p:animEffect transition="in" filter="wipe(up)">
                                      <p:cBhvr>
                                        <p:cTn id="32" dur="500"/>
                                        <p:tgtEl>
                                          <p:spTgt spid="4"/>
                                        </p:tgtEl>
                                      </p:cBhvr>
                                    </p:animEffect>
                                  </p:childTnLst>
                                </p:cTn>
                              </p:par>
                            </p:childTnLst>
                          </p:cTn>
                        </p:par>
                        <p:par>
                          <p:cTn id="33" fill="hold" nodeType="afterGroup">
                            <p:stCondLst>
                              <p:cond delay="500"/>
                            </p:stCondLst>
                            <p:childTnLst>
                              <p:par>
                                <p:cTn id="34" presetID="56" presetClass="entr" presetSubtype="0" fill="hold" grpId="0" nodeType="afterEffect">
                                  <p:stCondLst>
                                    <p:cond delay="0"/>
                                  </p:stCondLst>
                                  <p:iterate type="lt">
                                    <p:tmPct val="10000"/>
                                  </p:iterate>
                                  <p:childTnLst>
                                    <p:set>
                                      <p:cBhvr>
                                        <p:cTn id="35" dur="1" fill="hold">
                                          <p:stCondLst>
                                            <p:cond delay="0"/>
                                          </p:stCondLst>
                                        </p:cTn>
                                        <p:tgtEl>
                                          <p:spTgt spid="22551"/>
                                        </p:tgtEl>
                                        <p:attrNameLst>
                                          <p:attrName>style.visibility</p:attrName>
                                        </p:attrNameLst>
                                      </p:cBhvr>
                                      <p:to>
                                        <p:strVal val="visible"/>
                                      </p:to>
                                    </p:set>
                                    <p:anim by="(-#ppt_w*2)" calcmode="lin" valueType="num">
                                      <p:cBhvr rctx="PPT">
                                        <p:cTn id="36" dur="500" autoRev="1" fill="hold">
                                          <p:stCondLst>
                                            <p:cond delay="0"/>
                                          </p:stCondLst>
                                        </p:cTn>
                                        <p:tgtEl>
                                          <p:spTgt spid="22551"/>
                                        </p:tgtEl>
                                        <p:attrNameLst>
                                          <p:attrName>ppt_w</p:attrName>
                                        </p:attrNameLst>
                                      </p:cBhvr>
                                    </p:anim>
                                    <p:anim by="(#ppt_w*0.50)" calcmode="lin" valueType="num">
                                      <p:cBhvr>
                                        <p:cTn id="37" dur="500" decel="50000" autoRev="1" fill="hold">
                                          <p:stCondLst>
                                            <p:cond delay="0"/>
                                          </p:stCondLst>
                                        </p:cTn>
                                        <p:tgtEl>
                                          <p:spTgt spid="22551"/>
                                        </p:tgtEl>
                                        <p:attrNameLst>
                                          <p:attrName>ppt_x</p:attrName>
                                        </p:attrNameLst>
                                      </p:cBhvr>
                                    </p:anim>
                                    <p:anim from="(-#ppt_h/2)" to="(#ppt_y)" calcmode="lin" valueType="num">
                                      <p:cBhvr>
                                        <p:cTn id="38" dur="1000" fill="hold">
                                          <p:stCondLst>
                                            <p:cond delay="0"/>
                                          </p:stCondLst>
                                        </p:cTn>
                                        <p:tgtEl>
                                          <p:spTgt spid="22551"/>
                                        </p:tgtEl>
                                        <p:attrNameLst>
                                          <p:attrName>ppt_y</p:attrName>
                                        </p:attrNameLst>
                                      </p:cBhvr>
                                    </p:anim>
                                    <p:animRot by="21600000">
                                      <p:cBhvr>
                                        <p:cTn id="39" dur="1000" fill="hold">
                                          <p:stCondLst>
                                            <p:cond delay="0"/>
                                          </p:stCondLst>
                                        </p:cTn>
                                        <p:tgtEl>
                                          <p:spTgt spid="22551"/>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additive="base">
                                        <p:cTn id="44" dur="500"/>
                                        <p:tgtEl>
                                          <p:spTgt spid="3"/>
                                        </p:tgtEl>
                                        <p:attrNameLst>
                                          <p:attrName>ppt_y</p:attrName>
                                        </p:attrNameLst>
                                      </p:cBhvr>
                                      <p:tavLst>
                                        <p:tav tm="0">
                                          <p:val>
                                            <p:strVal val="#ppt_y+#ppt_h*1.125000"/>
                                          </p:val>
                                        </p:tav>
                                        <p:tav tm="100000">
                                          <p:val>
                                            <p:strVal val="#ppt_y"/>
                                          </p:val>
                                        </p:tav>
                                      </p:tavLst>
                                    </p:anim>
                                    <p:animEffect transition="in" filter="wipe(up)">
                                      <p:cBhvr>
                                        <p:cTn id="45" dur="500"/>
                                        <p:tgtEl>
                                          <p:spTgt spid="3"/>
                                        </p:tgtEl>
                                      </p:cBhvr>
                                    </p:animEffect>
                                  </p:childTnLst>
                                </p:cTn>
                              </p:par>
                            </p:childTnLst>
                          </p:cTn>
                        </p:par>
                        <p:par>
                          <p:cTn id="46" fill="hold" nodeType="afterGroup">
                            <p:stCondLst>
                              <p:cond delay="500"/>
                            </p:stCondLst>
                            <p:childTnLst>
                              <p:par>
                                <p:cTn id="47" presetID="47" presetClass="entr" presetSubtype="0" fill="hold" nodeType="afterEffect">
                                  <p:stCondLst>
                                    <p:cond delay="0"/>
                                  </p:stCondLst>
                                  <p:childTnLst>
                                    <p:set>
                                      <p:cBhvr>
                                        <p:cTn id="48" dur="1" fill="hold">
                                          <p:stCondLst>
                                            <p:cond delay="0"/>
                                          </p:stCondLst>
                                        </p:cTn>
                                        <p:tgtEl>
                                          <p:spTgt spid="22554"/>
                                        </p:tgtEl>
                                        <p:attrNameLst>
                                          <p:attrName>style.visibility</p:attrName>
                                        </p:attrNameLst>
                                      </p:cBhvr>
                                      <p:to>
                                        <p:strVal val="visible"/>
                                      </p:to>
                                    </p:set>
                                    <p:animEffect transition="in" filter="fade">
                                      <p:cBhvr>
                                        <p:cTn id="49" dur="1000"/>
                                        <p:tgtEl>
                                          <p:spTgt spid="22554"/>
                                        </p:tgtEl>
                                      </p:cBhvr>
                                    </p:animEffect>
                                    <p:anim calcmode="lin" valueType="num">
                                      <p:cBhvr>
                                        <p:cTn id="50" dur="1000" fill="hold"/>
                                        <p:tgtEl>
                                          <p:spTgt spid="22554"/>
                                        </p:tgtEl>
                                        <p:attrNameLst>
                                          <p:attrName>ppt_x</p:attrName>
                                        </p:attrNameLst>
                                      </p:cBhvr>
                                      <p:tavLst>
                                        <p:tav tm="0">
                                          <p:val>
                                            <p:strVal val="#ppt_x"/>
                                          </p:val>
                                        </p:tav>
                                        <p:tav tm="100000">
                                          <p:val>
                                            <p:strVal val="#ppt_x"/>
                                          </p:val>
                                        </p:tav>
                                      </p:tavLst>
                                    </p:anim>
                                    <p:anim calcmode="lin" valueType="num">
                                      <p:cBhvr>
                                        <p:cTn id="51" dur="1000" fill="hold"/>
                                        <p:tgtEl>
                                          <p:spTgt spid="22554"/>
                                        </p:tgtEl>
                                        <p:attrNameLst>
                                          <p:attrName>ppt_y</p:attrName>
                                        </p:attrNameLst>
                                      </p:cBhvr>
                                      <p:tavLst>
                                        <p:tav tm="0">
                                          <p:val>
                                            <p:strVal val="#ppt_y-.1"/>
                                          </p:val>
                                        </p:tav>
                                        <p:tav tm="100000">
                                          <p:val>
                                            <p:strVal val="#ppt_y"/>
                                          </p:val>
                                        </p:tav>
                                      </p:tavLst>
                                    </p:anim>
                                  </p:childTnLst>
                                </p:cTn>
                              </p:par>
                            </p:childTnLst>
                          </p:cTn>
                        </p:par>
                        <p:par>
                          <p:cTn id="52" fill="hold" nodeType="afterGroup">
                            <p:stCondLst>
                              <p:cond delay="1500"/>
                            </p:stCondLst>
                            <p:childTnLst>
                              <p:par>
                                <p:cTn id="53" presetID="56" presetClass="entr" presetSubtype="0" fill="hold" grpId="0" nodeType="afterEffect">
                                  <p:stCondLst>
                                    <p:cond delay="0"/>
                                  </p:stCondLst>
                                  <p:iterate type="lt">
                                    <p:tmPct val="10000"/>
                                  </p:iterate>
                                  <p:childTnLst>
                                    <p:set>
                                      <p:cBhvr>
                                        <p:cTn id="54" dur="1" fill="hold">
                                          <p:stCondLst>
                                            <p:cond delay="0"/>
                                          </p:stCondLst>
                                        </p:cTn>
                                        <p:tgtEl>
                                          <p:spTgt spid="22553"/>
                                        </p:tgtEl>
                                        <p:attrNameLst>
                                          <p:attrName>style.visibility</p:attrName>
                                        </p:attrNameLst>
                                      </p:cBhvr>
                                      <p:to>
                                        <p:strVal val="visible"/>
                                      </p:to>
                                    </p:set>
                                    <p:anim by="(-#ppt_w*2)" calcmode="lin" valueType="num">
                                      <p:cBhvr rctx="PPT">
                                        <p:cTn id="55" dur="500" autoRev="1" fill="hold">
                                          <p:stCondLst>
                                            <p:cond delay="0"/>
                                          </p:stCondLst>
                                        </p:cTn>
                                        <p:tgtEl>
                                          <p:spTgt spid="22553"/>
                                        </p:tgtEl>
                                        <p:attrNameLst>
                                          <p:attrName>ppt_w</p:attrName>
                                        </p:attrNameLst>
                                      </p:cBhvr>
                                    </p:anim>
                                    <p:anim by="(#ppt_w*0.50)" calcmode="lin" valueType="num">
                                      <p:cBhvr>
                                        <p:cTn id="56" dur="500" decel="50000" autoRev="1" fill="hold">
                                          <p:stCondLst>
                                            <p:cond delay="0"/>
                                          </p:stCondLst>
                                        </p:cTn>
                                        <p:tgtEl>
                                          <p:spTgt spid="22553"/>
                                        </p:tgtEl>
                                        <p:attrNameLst>
                                          <p:attrName>ppt_x</p:attrName>
                                        </p:attrNameLst>
                                      </p:cBhvr>
                                    </p:anim>
                                    <p:anim from="(-#ppt_h/2)" to="(#ppt_y)" calcmode="lin" valueType="num">
                                      <p:cBhvr>
                                        <p:cTn id="57" dur="1000" fill="hold">
                                          <p:stCondLst>
                                            <p:cond delay="0"/>
                                          </p:stCondLst>
                                        </p:cTn>
                                        <p:tgtEl>
                                          <p:spTgt spid="22553"/>
                                        </p:tgtEl>
                                        <p:attrNameLst>
                                          <p:attrName>ppt_y</p:attrName>
                                        </p:attrNameLst>
                                      </p:cBhvr>
                                    </p:anim>
                                    <p:animRot by="21600000">
                                      <p:cBhvr>
                                        <p:cTn id="58" dur="1000" fill="hold">
                                          <p:stCondLst>
                                            <p:cond delay="0"/>
                                          </p:stCondLst>
                                        </p:cTn>
                                        <p:tgtEl>
                                          <p:spTgt spid="225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nimBg="1"/>
      <p:bldP spid="22549" grpId="0" animBg="1"/>
      <p:bldP spid="22551" grpId="0" animBg="1"/>
      <p:bldP spid="2255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457200" y="304800"/>
            <a:ext cx="3200400" cy="2057400"/>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جبل         الهيكل    المعاصر</a:t>
            </a:r>
            <a:endParaRPr lang="en-US" dirty="0">
              <a:latin typeface="Arial" panose="020B0604020202020204" pitchFamily="34" charset="0"/>
              <a:ea typeface="ＭＳ Ｐゴシック" charset="0"/>
              <a:cs typeface="Arial" panose="020B0604020202020204" pitchFamily="34" charset="0"/>
            </a:endParaRPr>
          </a:p>
        </p:txBody>
      </p:sp>
      <p:pic>
        <p:nvPicPr>
          <p:cNvPr id="52226" name="Picture 3" descr="Temple Mount"/>
          <p:cNvPicPr>
            <a:picLocks noChangeAspect="1" noChangeArrowheads="1"/>
          </p:cNvPicPr>
          <p:nvPr/>
        </p:nvPicPr>
        <p:blipFill>
          <a:blip r:embed="rId3" cstate="screen">
            <a:extLst>
              <a:ext uri="{28A0092B-C50C-407E-A947-70E740481C1C}">
                <a14:useLocalDpi xmlns:a14="http://schemas.microsoft.com/office/drawing/2010/main"/>
              </a:ext>
            </a:extLst>
          </a:blip>
          <a:srcRect t="3871"/>
          <a:stretch>
            <a:fillRect/>
          </a:stretch>
        </p:blipFill>
        <p:spPr bwMode="auto">
          <a:xfrm>
            <a:off x="3951288" y="0"/>
            <a:ext cx="519271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2" name="Text Box 4"/>
          <p:cNvSpPr txBox="1">
            <a:spLocks noChangeArrowheads="1"/>
          </p:cNvSpPr>
          <p:nvPr/>
        </p:nvSpPr>
        <p:spPr bwMode="auto">
          <a:xfrm>
            <a:off x="8458200" y="0"/>
            <a:ext cx="704039" cy="461665"/>
          </a:xfrm>
          <a:prstGeom prst="rect">
            <a:avLst/>
          </a:prstGeom>
          <a:noFill/>
          <a:ln>
            <a:noFill/>
          </a:ln>
          <a:effectLst/>
        </p:spPr>
        <p:txBody>
          <a:bodyPr wrap="none">
            <a:spAutoFit/>
          </a:bodyPr>
          <a:lstStyle/>
          <a:p>
            <a:pPr eaLnBrk="0" hangingPunct="0">
              <a:defRPr/>
            </a:pPr>
            <a:r>
              <a:rPr lang="ar-JO" b="1" dirty="0">
                <a:solidFill>
                  <a:schemeClr val="bg2"/>
                </a:solidFill>
                <a:cs typeface="+mn-cs"/>
              </a:rPr>
              <a:t>131</a:t>
            </a:r>
            <a:endParaRPr lang="en-US" b="1" dirty="0">
              <a:solidFill>
                <a:schemeClr val="bg2"/>
              </a:solidFill>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idx="4294967295"/>
          </p:nvPr>
        </p:nvSpPr>
        <p:spPr>
          <a:xfrm>
            <a:off x="457200" y="914400"/>
            <a:ext cx="8229600" cy="1143000"/>
          </a:xfrm>
        </p:spPr>
        <p:txBody>
          <a:bodyPr/>
          <a:lstStyle/>
          <a:p>
            <a:pPr eaLnBrk="1" hangingPunct="1">
              <a:defRPr/>
            </a:pPr>
            <a:r>
              <a:rPr lang="en-US">
                <a:latin typeface="Arial" panose="020B0604020202020204" pitchFamily="34" charset="0"/>
                <a:ea typeface="ＭＳ Ｐゴシック" charset="0"/>
                <a:cs typeface="Arial" panose="020B0604020202020204" pitchFamily="34" charset="0"/>
              </a:rPr>
              <a:t>Herod</a:t>
            </a:r>
            <a:r>
              <a:rPr lang="fr-FR" altLang="ja-JP">
                <a:latin typeface="Arial" panose="020B0604020202020204" pitchFamily="34" charset="0"/>
                <a:ea typeface="ＭＳ Ｐゴシック" charset="0"/>
                <a:cs typeface="Arial" panose="020B0604020202020204" pitchFamily="34" charset="0"/>
              </a:rPr>
              <a:t>'</a:t>
            </a:r>
            <a:r>
              <a:rPr lang="en-US">
                <a:latin typeface="Arial" panose="020B0604020202020204" pitchFamily="34" charset="0"/>
                <a:ea typeface="ＭＳ Ｐゴシック" charset="0"/>
                <a:cs typeface="Arial" panose="020B0604020202020204" pitchFamily="34" charset="0"/>
              </a:rPr>
              <a:t>s Temple</a:t>
            </a:r>
          </a:p>
        </p:txBody>
      </p:sp>
      <p:pic>
        <p:nvPicPr>
          <p:cNvPr id="5427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2150"/>
            <a:ext cx="9144000" cy="6089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44" name="Text Box 4"/>
          <p:cNvSpPr txBox="1">
            <a:spLocks noChangeArrowheads="1"/>
          </p:cNvSpPr>
          <p:nvPr/>
        </p:nvSpPr>
        <p:spPr bwMode="auto">
          <a:xfrm>
            <a:off x="8471306" y="76200"/>
            <a:ext cx="704039" cy="461665"/>
          </a:xfrm>
          <a:prstGeom prst="rect">
            <a:avLst/>
          </a:prstGeom>
          <a:noFill/>
          <a:ln>
            <a:noFill/>
          </a:ln>
          <a:effectLst/>
        </p:spPr>
        <p:txBody>
          <a:bodyPr wrap="none">
            <a:spAutoFit/>
          </a:bodyPr>
          <a:lstStyle/>
          <a:p>
            <a:pPr algn="ctr">
              <a:defRPr/>
            </a:pPr>
            <a:r>
              <a:rPr lang="ar-JO" b="1" dirty="0">
                <a:latin typeface="Arial" panose="020B0604020202020204" pitchFamily="34" charset="0"/>
                <a:cs typeface="Arial" panose="020B0604020202020204" pitchFamily="34" charset="0"/>
              </a:rPr>
              <a:t>134</a:t>
            </a:r>
            <a:endParaRPr lang="en-US" b="1" dirty="0">
              <a:latin typeface="Arial" panose="020B0604020202020204" pitchFamily="34" charset="0"/>
              <a:cs typeface="Arial" panose="020B0604020202020204" pitchFamily="34" charset="0"/>
            </a:endParaRPr>
          </a:p>
        </p:txBody>
      </p:sp>
      <p:sp>
        <p:nvSpPr>
          <p:cNvPr id="5" name="Rectangle 5">
            <a:extLst>
              <a:ext uri="{FF2B5EF4-FFF2-40B4-BE49-F238E27FC236}">
                <a16:creationId xmlns:a16="http://schemas.microsoft.com/office/drawing/2014/main" id="{EDD0D552-70AC-2249-AB75-789577377237}"/>
              </a:ext>
            </a:extLst>
          </p:cNvPr>
          <p:cNvSpPr>
            <a:spLocks noChangeArrowheads="1"/>
          </p:cNvSpPr>
          <p:nvPr/>
        </p:nvSpPr>
        <p:spPr bwMode="auto">
          <a:xfrm>
            <a:off x="-4181" y="-21448"/>
            <a:ext cx="4072125" cy="1362216"/>
          </a:xfrm>
          <a:prstGeom prst="rect">
            <a:avLst/>
          </a:prstGeom>
          <a:solidFill>
            <a:srgbClr val="800000"/>
          </a:solid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ja-JP"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هيكل هيرودس</a:t>
            </a:r>
            <a:b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GB" altLang="ja-JP"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altLang="ja-JP"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20 ق.م – 70 م</a:t>
            </a:r>
            <a:r>
              <a:rPr kumimoji="0" lang="en-GB" altLang="ja-JP"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96BE8DB-834F-0249-B893-4F20E25B5E55}"/>
              </a:ext>
            </a:extLst>
          </p:cNvPr>
          <p:cNvSpPr txBox="1"/>
          <p:nvPr/>
        </p:nvSpPr>
        <p:spPr>
          <a:xfrm>
            <a:off x="0" y="1340768"/>
            <a:ext cx="2555776" cy="2062103"/>
          </a:xfrm>
          <a:prstGeom prst="rect">
            <a:avLst/>
          </a:prstGeom>
          <a:solidFill>
            <a:srgbClr val="000000"/>
          </a:solidFill>
        </p:spPr>
        <p:txBody>
          <a:bodyPr wrap="square" rtlCol="0">
            <a:spAutoFit/>
          </a:bodyPr>
          <a:lstStyle/>
          <a:p>
            <a:pPr algn="ctr"/>
            <a:r>
              <a:rPr lang="ar-JO" altLang="en-US" sz="1600" b="1" dirty="0">
                <a:latin typeface="Arial" panose="020B0604020202020204" pitchFamily="34" charset="0"/>
                <a:cs typeface="Arial" panose="020B0604020202020204" pitchFamily="34" charset="0"/>
              </a:rPr>
              <a:t>بدأ بناء هيرودس الجديد في عام 20 قبل الميلاد، ويبلغ ارتفاعه 15 طابقًا، متبعًا أبعاد أرضية الهياكل السابقة في القدس وقدس الأقداس. تم بناء الحرم العالي الموضح هنا في منظر مقطوع على موقع المعابد السابقة لسليمان وزربابل، وتم الإنتهاء منه في 18 شهرًا فقط.</a:t>
            </a:r>
            <a:endParaRPr lang="en-US" altLang="en-US" sz="1600" b="1" kern="1200" dirty="0">
              <a:latin typeface="Arial" panose="020B0604020202020204" pitchFamily="34" charset="0"/>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Herods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33338"/>
            <a:ext cx="9220200" cy="6916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691" name="Rectangle 3"/>
          <p:cNvSpPr>
            <a:spLocks noGrp="1" noChangeArrowheads="1"/>
          </p:cNvSpPr>
          <p:nvPr>
            <p:ph type="title"/>
          </p:nvPr>
        </p:nvSpPr>
        <p:spPr>
          <a:xfrm>
            <a:off x="1676400" y="-228600"/>
            <a:ext cx="8229600" cy="1143000"/>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هيكل هيرودس وأنطونيا</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herods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7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15" name="Rectangle 3"/>
          <p:cNvSpPr>
            <a:spLocks noGrp="1" noChangeArrowheads="1"/>
          </p:cNvSpPr>
          <p:nvPr>
            <p:ph type="title"/>
          </p:nvPr>
        </p:nvSpPr>
        <p:spPr>
          <a:xfrm>
            <a:off x="0" y="0"/>
            <a:ext cx="3657600" cy="762000"/>
          </a:xfrm>
        </p:spPr>
        <p:txBody>
          <a:bodyPr/>
          <a:lstStyle/>
          <a:p>
            <a:pPr eaLnBrk="1" hangingPunct="1">
              <a:defRPr/>
            </a:pPr>
            <a:r>
              <a:rPr lang="ar-JO" sz="2400" b="1" dirty="0">
                <a:solidFill>
                  <a:srgbClr val="0604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جبل هيكل هيرودس</a:t>
            </a:r>
            <a:endParaRPr lang="en-US" sz="2400" b="1" dirty="0">
              <a:solidFill>
                <a:srgbClr val="0604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pic>
        <p:nvPicPr>
          <p:cNvPr id="58371" name="Picture 4" descr="herodste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39000" y="4267200"/>
            <a:ext cx="19050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8305800" y="0"/>
            <a:ext cx="838200" cy="6858000"/>
          </a:xfrm>
          <a:prstGeom prst="rect">
            <a:avLst/>
          </a:prstGeom>
          <a:solidFill>
            <a:srgbClr val="000000"/>
          </a:solidFill>
          <a:ln>
            <a:noFill/>
          </a:ln>
          <a:effectLst/>
        </p:spPr>
        <p:txBody>
          <a:bodyPr wrap="none" anchor="ctr"/>
          <a:lstStyle/>
          <a:p>
            <a:pPr>
              <a:defRPr/>
            </a:pPr>
            <a:endParaRPr lang="en-US" sz="1800">
              <a:latin typeface="Arial" panose="020B0604020202020204" pitchFamily="34" charset="0"/>
              <a:cs typeface="Arial" panose="020B0604020202020204" pitchFamily="34" charset="0"/>
            </a:endParaRPr>
          </a:p>
        </p:txBody>
      </p:sp>
      <p:grpSp>
        <p:nvGrpSpPr>
          <p:cNvPr id="60418" name="Group 3"/>
          <p:cNvGrpSpPr>
            <a:grpSpLocks/>
          </p:cNvGrpSpPr>
          <p:nvPr/>
        </p:nvGrpSpPr>
        <p:grpSpPr bwMode="auto">
          <a:xfrm>
            <a:off x="0" y="0"/>
            <a:ext cx="8382000" cy="7086600"/>
            <a:chOff x="46" y="-182"/>
            <a:chExt cx="5668" cy="4742"/>
          </a:xfrm>
        </p:grpSpPr>
        <p:pic>
          <p:nvPicPr>
            <p:cNvPr id="60424" name="Picture 4" descr="Ophal Toda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 y="-182"/>
              <a:ext cx="5668" cy="4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25" name="Picture 5" descr="Ophal Toda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48" y="-125"/>
              <a:ext cx="4322" cy="4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16742" name="Rectangle 6"/>
          <p:cNvSpPr>
            <a:spLocks noGrp="1" noChangeArrowheads="1"/>
          </p:cNvSpPr>
          <p:nvPr>
            <p:ph type="subTitle" idx="1"/>
          </p:nvPr>
        </p:nvSpPr>
        <p:spPr>
          <a:xfrm>
            <a:off x="2590800" y="3048000"/>
            <a:ext cx="1447800" cy="1600200"/>
          </a:xfrm>
        </p:spPr>
        <p:txBody>
          <a:bodyPr/>
          <a:lstStyle/>
          <a:p>
            <a:pPr eaLnBrk="1" hangingPunct="1">
              <a:lnSpc>
                <a:spcPct val="90000"/>
              </a:lnSpc>
              <a:defRPr/>
            </a:pPr>
            <a:r>
              <a:rPr lang="ar-JO" dirty="0">
                <a:latin typeface="Arial" panose="020B0604020202020204" pitchFamily="34" charset="0"/>
                <a:ea typeface="ＭＳ Ｐゴシック" charset="0"/>
                <a:cs typeface="Arial" panose="020B0604020202020204" pitchFamily="34" charset="0"/>
              </a:rPr>
              <a:t>مدينة داود</a:t>
            </a:r>
            <a:endParaRPr lang="en-US" dirty="0">
              <a:latin typeface="Arial" panose="020B0604020202020204" pitchFamily="34" charset="0"/>
              <a:ea typeface="ＭＳ Ｐゴシック" charset="0"/>
              <a:cs typeface="Arial" panose="020B0604020202020204" pitchFamily="34" charset="0"/>
            </a:endParaRPr>
          </a:p>
        </p:txBody>
      </p:sp>
      <p:sp>
        <p:nvSpPr>
          <p:cNvPr id="116743" name="Rectangle 7"/>
          <p:cNvSpPr>
            <a:spLocks noChangeArrowheads="1"/>
          </p:cNvSpPr>
          <p:nvPr/>
        </p:nvSpPr>
        <p:spPr bwMode="auto">
          <a:xfrm>
            <a:off x="2057400" y="838200"/>
            <a:ext cx="4191000" cy="533400"/>
          </a:xfrm>
          <a:prstGeom prst="rect">
            <a:avLst/>
          </a:prstGeom>
          <a:noFill/>
          <a:ln>
            <a:noFill/>
          </a:ln>
          <a:effectLst/>
        </p:spPr>
        <p:txBody>
          <a:bodyPr/>
          <a:lstStyle/>
          <a:p>
            <a:pPr algn="ctr">
              <a:spcBef>
                <a:spcPct val="20000"/>
              </a:spcBef>
              <a:buClr>
                <a:schemeClr val="hlink"/>
              </a:buClr>
              <a:buSzPct val="90000"/>
              <a:buFont typeface="Wingdings" charset="0"/>
              <a:buNone/>
              <a:defRPr/>
            </a:pPr>
            <a:r>
              <a:rPr lang="ar-JO" sz="3600" dirty="0">
                <a:effectLst>
                  <a:outerShdw blurRad="38100" dist="38100" dir="2700000" algn="tl">
                    <a:srgbClr val="000000"/>
                  </a:outerShdw>
                </a:effectLst>
                <a:latin typeface="Arial" panose="020B0604020202020204" pitchFamily="34" charset="0"/>
                <a:cs typeface="Arial" panose="020B0604020202020204" pitchFamily="34" charset="0"/>
              </a:rPr>
              <a:t>توسعة هيرودس</a:t>
            </a:r>
            <a:endParaRPr lang="en-US" sz="36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6744" name="Rectangle 8"/>
          <p:cNvSpPr>
            <a:spLocks noGrp="1" noChangeArrowheads="1"/>
          </p:cNvSpPr>
          <p:nvPr>
            <p:ph type="ctrTitle"/>
          </p:nvPr>
        </p:nvSpPr>
        <p:spPr>
          <a:xfrm>
            <a:off x="4724400" y="0"/>
            <a:ext cx="4267200" cy="762000"/>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المدينة الحالية</a:t>
            </a:r>
            <a:endParaRPr lang="en-US" dirty="0">
              <a:latin typeface="Arial" panose="020B0604020202020204" pitchFamily="34" charset="0"/>
              <a:ea typeface="ＭＳ Ｐゴシック" charset="0"/>
              <a:cs typeface="Arial" panose="020B0604020202020204" pitchFamily="34" charset="0"/>
            </a:endParaRPr>
          </a:p>
        </p:txBody>
      </p:sp>
      <p:sp>
        <p:nvSpPr>
          <p:cNvPr id="116745" name="Oval 9"/>
          <p:cNvSpPr>
            <a:spLocks noChangeArrowheads="1"/>
          </p:cNvSpPr>
          <p:nvPr/>
        </p:nvSpPr>
        <p:spPr bwMode="auto">
          <a:xfrm>
            <a:off x="6324600" y="762000"/>
            <a:ext cx="609600" cy="838200"/>
          </a:xfrm>
          <a:prstGeom prst="ellipse">
            <a:avLst/>
          </a:prstGeom>
          <a:noFill/>
          <a:ln w="76200">
            <a:solidFill>
              <a:srgbClr val="FF0000"/>
            </a:solidFill>
            <a:round/>
            <a:headEnd/>
            <a:tailEnd/>
          </a:ln>
          <a:effectLst/>
        </p:spPr>
        <p:txBody>
          <a:bodyPr wrap="none" anchor="ctr"/>
          <a:lstStyle/>
          <a:p>
            <a:pPr>
              <a:defRPr/>
            </a:pPr>
            <a:endParaRPr lang="en-US" sz="1800">
              <a:latin typeface="Arial" panose="020B0604020202020204" pitchFamily="34" charset="0"/>
              <a:cs typeface="Arial" panose="020B0604020202020204" pitchFamily="34" charset="0"/>
            </a:endParaRPr>
          </a:p>
        </p:txBody>
      </p:sp>
      <p:sp>
        <p:nvSpPr>
          <p:cNvPr id="116746" name="Rectangle 10"/>
          <p:cNvSpPr>
            <a:spLocks noChangeArrowheads="1"/>
          </p:cNvSpPr>
          <p:nvPr/>
        </p:nvSpPr>
        <p:spPr bwMode="auto">
          <a:xfrm>
            <a:off x="6172200" y="1066800"/>
            <a:ext cx="2286000" cy="1143000"/>
          </a:xfrm>
          <a:prstGeom prst="rect">
            <a:avLst/>
          </a:prstGeom>
          <a:noFill/>
          <a:ln>
            <a:noFill/>
          </a:ln>
          <a:effectLst/>
        </p:spPr>
        <p:txBody>
          <a:bodyPr/>
          <a:lstStyle/>
          <a:p>
            <a:pPr algn="ctr">
              <a:lnSpc>
                <a:spcPct val="90000"/>
              </a:lnSpc>
              <a:spcBef>
                <a:spcPct val="20000"/>
              </a:spcBef>
              <a:buClr>
                <a:schemeClr val="hlink"/>
              </a:buClr>
              <a:buSzPct val="90000"/>
              <a:buFont typeface="Wingdings" charset="0"/>
              <a:buNone/>
              <a:defRPr/>
            </a:pPr>
            <a:r>
              <a:rPr lang="ar-JO" sz="3600" dirty="0">
                <a:effectLst>
                  <a:outerShdw blurRad="38100" dist="38100" dir="2700000" algn="tl">
                    <a:srgbClr val="000000"/>
                  </a:outerShdw>
                </a:effectLst>
                <a:latin typeface="Arial" panose="020B0604020202020204" pitchFamily="34" charset="0"/>
                <a:cs typeface="Arial" panose="020B0604020202020204" pitchFamily="34" charset="0"/>
              </a:rPr>
              <a:t>الزاوية الجنوبية</a:t>
            </a:r>
            <a:endParaRPr lang="en-US" sz="36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6745"/>
                                        </p:tgtEl>
                                        <p:attrNameLst>
                                          <p:attrName>style.visibility</p:attrName>
                                        </p:attrNameLst>
                                      </p:cBhvr>
                                      <p:to>
                                        <p:strVal val="visible"/>
                                      </p:to>
                                    </p:set>
                                    <p:animEffect transition="in" filter="fade">
                                      <p:cBhvr>
                                        <p:cTn id="7" dur="770" decel="100000"/>
                                        <p:tgtEl>
                                          <p:spTgt spid="116745"/>
                                        </p:tgtEl>
                                      </p:cBhvr>
                                    </p:animEffect>
                                    <p:animScale>
                                      <p:cBhvr>
                                        <p:cTn id="8" dur="770" decel="100000"/>
                                        <p:tgtEl>
                                          <p:spTgt spid="116745"/>
                                        </p:tgtEl>
                                      </p:cBhvr>
                                      <p:from x="10000" y="10000"/>
                                      <p:to x="200000" y="450000"/>
                                    </p:animScale>
                                    <p:animScale>
                                      <p:cBhvr>
                                        <p:cTn id="9" dur="1230" accel="100000" fill="hold">
                                          <p:stCondLst>
                                            <p:cond delay="770"/>
                                          </p:stCondLst>
                                        </p:cTn>
                                        <p:tgtEl>
                                          <p:spTgt spid="116745"/>
                                        </p:tgtEl>
                                      </p:cBhvr>
                                      <p:from x="200000" y="450000"/>
                                      <p:to x="100000" y="100000"/>
                                    </p:animScale>
                                    <p:set>
                                      <p:cBhvr>
                                        <p:cTn id="10" dur="770" fill="hold"/>
                                        <p:tgtEl>
                                          <p:spTgt spid="116745"/>
                                        </p:tgtEl>
                                        <p:attrNameLst>
                                          <p:attrName>ppt_x</p:attrName>
                                        </p:attrNameLst>
                                      </p:cBhvr>
                                      <p:to>
                                        <p:strVal val="(0.5)"/>
                                      </p:to>
                                    </p:set>
                                    <p:anim from="(0.5)" to="(#ppt_x)" calcmode="lin" valueType="num">
                                      <p:cBhvr>
                                        <p:cTn id="11" dur="1230" accel="100000" fill="hold">
                                          <p:stCondLst>
                                            <p:cond delay="770"/>
                                          </p:stCondLst>
                                        </p:cTn>
                                        <p:tgtEl>
                                          <p:spTgt spid="116745"/>
                                        </p:tgtEl>
                                        <p:attrNameLst>
                                          <p:attrName>ppt_x</p:attrName>
                                        </p:attrNameLst>
                                      </p:cBhvr>
                                    </p:anim>
                                    <p:set>
                                      <p:cBhvr>
                                        <p:cTn id="12" dur="770" fill="hold"/>
                                        <p:tgtEl>
                                          <p:spTgt spid="116745"/>
                                        </p:tgtEl>
                                        <p:attrNameLst>
                                          <p:attrName>ppt_y</p:attrName>
                                        </p:attrNameLst>
                                      </p:cBhvr>
                                      <p:to>
                                        <p:strVal val="(#ppt_y+0.4)"/>
                                      </p:to>
                                    </p:set>
                                    <p:anim from="(#ppt_y+0.4)" to="(#ppt_y)" calcmode="lin" valueType="num">
                                      <p:cBhvr>
                                        <p:cTn id="13" dur="1230" accel="100000" fill="hold">
                                          <p:stCondLst>
                                            <p:cond delay="770"/>
                                          </p:stCondLst>
                                        </p:cTn>
                                        <p:tgtEl>
                                          <p:spTgt spid="116745"/>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116746"/>
                                        </p:tgtEl>
                                        <p:attrNameLst>
                                          <p:attrName>style.visibility</p:attrName>
                                        </p:attrNameLst>
                                      </p:cBhvr>
                                      <p:to>
                                        <p:strVal val="visible"/>
                                      </p:to>
                                    </p:set>
                                    <p:animEffect transition="in" filter="fade">
                                      <p:cBhvr>
                                        <p:cTn id="16" dur="770" decel="100000"/>
                                        <p:tgtEl>
                                          <p:spTgt spid="116746"/>
                                        </p:tgtEl>
                                      </p:cBhvr>
                                    </p:animEffect>
                                    <p:animScale>
                                      <p:cBhvr>
                                        <p:cTn id="17" dur="770" decel="100000"/>
                                        <p:tgtEl>
                                          <p:spTgt spid="116746"/>
                                        </p:tgtEl>
                                      </p:cBhvr>
                                      <p:from x="10000" y="10000"/>
                                      <p:to x="200000" y="450000"/>
                                    </p:animScale>
                                    <p:animScale>
                                      <p:cBhvr>
                                        <p:cTn id="18" dur="1230" accel="100000" fill="hold">
                                          <p:stCondLst>
                                            <p:cond delay="770"/>
                                          </p:stCondLst>
                                        </p:cTn>
                                        <p:tgtEl>
                                          <p:spTgt spid="116746"/>
                                        </p:tgtEl>
                                      </p:cBhvr>
                                      <p:from x="200000" y="450000"/>
                                      <p:to x="100000" y="100000"/>
                                    </p:animScale>
                                    <p:set>
                                      <p:cBhvr>
                                        <p:cTn id="19" dur="770" fill="hold"/>
                                        <p:tgtEl>
                                          <p:spTgt spid="116746"/>
                                        </p:tgtEl>
                                        <p:attrNameLst>
                                          <p:attrName>ppt_x</p:attrName>
                                        </p:attrNameLst>
                                      </p:cBhvr>
                                      <p:to>
                                        <p:strVal val="(0.5)"/>
                                      </p:to>
                                    </p:set>
                                    <p:anim from="(0.5)" to="(#ppt_x)" calcmode="lin" valueType="num">
                                      <p:cBhvr>
                                        <p:cTn id="20" dur="1230" accel="100000" fill="hold">
                                          <p:stCondLst>
                                            <p:cond delay="770"/>
                                          </p:stCondLst>
                                        </p:cTn>
                                        <p:tgtEl>
                                          <p:spTgt spid="116746"/>
                                        </p:tgtEl>
                                        <p:attrNameLst>
                                          <p:attrName>ppt_x</p:attrName>
                                        </p:attrNameLst>
                                      </p:cBhvr>
                                    </p:anim>
                                    <p:set>
                                      <p:cBhvr>
                                        <p:cTn id="21" dur="770" fill="hold"/>
                                        <p:tgtEl>
                                          <p:spTgt spid="116746"/>
                                        </p:tgtEl>
                                        <p:attrNameLst>
                                          <p:attrName>ppt_y</p:attrName>
                                        </p:attrNameLst>
                                      </p:cBhvr>
                                      <p:to>
                                        <p:strVal val="(#ppt_y+0.4)"/>
                                      </p:to>
                                    </p:set>
                                    <p:anim from="(#ppt_y+0.4)" to="(#ppt_y)" calcmode="lin" valueType="num">
                                      <p:cBhvr>
                                        <p:cTn id="22" dur="1230" accel="100000" fill="hold">
                                          <p:stCondLst>
                                            <p:cond delay="770"/>
                                          </p:stCondLst>
                                        </p:cTn>
                                        <p:tgtEl>
                                          <p:spTgt spid="11674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5" grpId="0" animBg="1"/>
      <p:bldP spid="11674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cornerof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9196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7763" name="Picture 3" descr="greatjoi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0"/>
            <a:ext cx="4876800" cy="696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4" name="Rectangle 4" descr="Purple mesh"/>
          <p:cNvSpPr>
            <a:spLocks noGrp="1" noChangeArrowheads="1"/>
          </p:cNvSpPr>
          <p:nvPr>
            <p:ph type="body" idx="1"/>
          </p:nvPr>
        </p:nvSpPr>
        <p:spPr>
          <a:xfrm rot="16200000">
            <a:off x="5753100" y="3238500"/>
            <a:ext cx="5715000" cy="609600"/>
          </a:xfrm>
          <a:blipFill dpi="0" rotWithShape="1">
            <a:blip r:embed="rId5"/>
            <a:srcRect/>
            <a:tile tx="0" ty="0" sx="100000" sy="100000" flip="none" algn="tl"/>
          </a:blipFill>
        </p:spPr>
        <p:txBody>
          <a:bodyPr/>
          <a:lstStyle/>
          <a:p>
            <a:pPr marL="0" indent="0" algn="ctr" eaLnBrk="1" hangingPunct="1">
              <a:buFont typeface="Wingdings" charset="0"/>
              <a:buNone/>
              <a:defRPr/>
            </a:pPr>
            <a:r>
              <a:rPr lang="ar-JO" sz="2400"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سور سليمان أو زربابل</a:t>
            </a:r>
            <a:endParaRPr lang="en-US" sz="2400"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117765" name="Rectangle 5"/>
          <p:cNvSpPr>
            <a:spLocks noGrp="1" noChangeArrowheads="1"/>
          </p:cNvSpPr>
          <p:nvPr>
            <p:ph type="title"/>
          </p:nvPr>
        </p:nvSpPr>
        <p:spPr>
          <a:xfrm>
            <a:off x="0" y="0"/>
            <a:ext cx="3200400" cy="1169988"/>
          </a:xfrm>
        </p:spPr>
        <p:txBody>
          <a:bodyPr/>
          <a:lstStyle/>
          <a:p>
            <a:pPr eaLnBrk="1" hangingPunct="1">
              <a:defRPr/>
            </a:pPr>
            <a:r>
              <a:rPr lang="ar-JO" sz="4000" dirty="0">
                <a:latin typeface="Arial" panose="020B0604020202020204" pitchFamily="34" charset="0"/>
                <a:ea typeface="ＭＳ Ｐゴシック" charset="0"/>
                <a:cs typeface="Arial" panose="020B0604020202020204" pitchFamily="34" charset="0"/>
              </a:rPr>
              <a:t>الزاوية الجنوبية</a:t>
            </a:r>
            <a:endParaRPr lang="en-US" sz="4000" dirty="0">
              <a:latin typeface="Arial" panose="020B0604020202020204" pitchFamily="34" charset="0"/>
              <a:ea typeface="ＭＳ Ｐゴシック" charset="0"/>
              <a:cs typeface="Arial" panose="020B0604020202020204" pitchFamily="34" charset="0"/>
            </a:endParaRPr>
          </a:p>
        </p:txBody>
      </p:sp>
      <p:sp>
        <p:nvSpPr>
          <p:cNvPr id="117766" name="Rectangle 6"/>
          <p:cNvSpPr>
            <a:spLocks noChangeArrowheads="1"/>
          </p:cNvSpPr>
          <p:nvPr/>
        </p:nvSpPr>
        <p:spPr bwMode="auto">
          <a:xfrm rot="-5400000">
            <a:off x="3848100" y="3238500"/>
            <a:ext cx="5715000" cy="609600"/>
          </a:xfrm>
          <a:prstGeom prst="rect">
            <a:avLst/>
          </a:prstGeom>
          <a:solidFill>
            <a:srgbClr val="990033"/>
          </a:solidFill>
          <a:ln>
            <a:noFill/>
          </a:ln>
          <a:effectLst/>
        </p:spPr>
        <p:txBody>
          <a:bodyPr/>
          <a:lstStyle/>
          <a:p>
            <a:pPr algn="ctr">
              <a:spcBef>
                <a:spcPct val="20000"/>
              </a:spcBef>
              <a:buClr>
                <a:schemeClr val="hlink"/>
              </a:buClr>
              <a:buSzPct val="90000"/>
              <a:buFont typeface="Wingdings" charset="0"/>
              <a:buNone/>
              <a:defRPr/>
            </a:pPr>
            <a:r>
              <a:rPr lang="ar-JO" sz="2800" dirty="0">
                <a:latin typeface="Arial" panose="020B0604020202020204" pitchFamily="34" charset="0"/>
                <a:cs typeface="Arial" panose="020B0604020202020204" pitchFamily="34" charset="0"/>
              </a:rPr>
              <a:t>التوسع الهيرودسي</a:t>
            </a:r>
            <a:endParaRPr lang="en-US" sz="28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17763"/>
                                        </p:tgtEl>
                                        <p:attrNameLst>
                                          <p:attrName>style.visibility</p:attrName>
                                        </p:attrNameLst>
                                      </p:cBhvr>
                                      <p:to>
                                        <p:strVal val="visible"/>
                                      </p:to>
                                    </p:set>
                                    <p:anim calcmode="lin" valueType="num">
                                      <p:cBhvr>
                                        <p:cTn id="7" dur="1000" fill="hold"/>
                                        <p:tgtEl>
                                          <p:spTgt spid="117763"/>
                                        </p:tgtEl>
                                        <p:attrNameLst>
                                          <p:attrName>ppt_w</p:attrName>
                                        </p:attrNameLst>
                                      </p:cBhvr>
                                      <p:tavLst>
                                        <p:tav tm="0">
                                          <p:val>
                                            <p:fltVal val="0"/>
                                          </p:val>
                                        </p:tav>
                                        <p:tav tm="100000">
                                          <p:val>
                                            <p:strVal val="#ppt_w"/>
                                          </p:val>
                                        </p:tav>
                                      </p:tavLst>
                                    </p:anim>
                                    <p:anim calcmode="lin" valueType="num">
                                      <p:cBhvr>
                                        <p:cTn id="8" dur="1000" fill="hold"/>
                                        <p:tgtEl>
                                          <p:spTgt spid="117763"/>
                                        </p:tgtEl>
                                        <p:attrNameLst>
                                          <p:attrName>ppt_h</p:attrName>
                                        </p:attrNameLst>
                                      </p:cBhvr>
                                      <p:tavLst>
                                        <p:tav tm="0">
                                          <p:val>
                                            <p:fltVal val="0"/>
                                          </p:val>
                                        </p:tav>
                                        <p:tav tm="100000">
                                          <p:val>
                                            <p:strVal val="#ppt_h"/>
                                          </p:val>
                                        </p:tav>
                                      </p:tavLst>
                                    </p:anim>
                                    <p:anim calcmode="lin" valueType="num">
                                      <p:cBhvr>
                                        <p:cTn id="9" dur="1000" fill="hold"/>
                                        <p:tgtEl>
                                          <p:spTgt spid="11776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776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7764">
                                            <p:bg/>
                                          </p:spTgt>
                                        </p:tgtEl>
                                        <p:attrNameLst>
                                          <p:attrName>style.visibility</p:attrName>
                                        </p:attrNameLst>
                                      </p:cBhvr>
                                      <p:to>
                                        <p:strVal val="visible"/>
                                      </p:to>
                                    </p:set>
                                    <p:anim calcmode="lin" valueType="num">
                                      <p:cBhvr>
                                        <p:cTn id="15" dur="1000" fill="hold"/>
                                        <p:tgtEl>
                                          <p:spTgt spid="117764">
                                            <p:bg/>
                                          </p:spTgt>
                                        </p:tgtEl>
                                        <p:attrNameLst>
                                          <p:attrName>ppt_w</p:attrName>
                                        </p:attrNameLst>
                                      </p:cBhvr>
                                      <p:tavLst>
                                        <p:tav tm="0">
                                          <p:val>
                                            <p:fltVal val="0"/>
                                          </p:val>
                                        </p:tav>
                                        <p:tav tm="100000">
                                          <p:val>
                                            <p:strVal val="#ppt_w"/>
                                          </p:val>
                                        </p:tav>
                                      </p:tavLst>
                                    </p:anim>
                                    <p:anim calcmode="lin" valueType="num">
                                      <p:cBhvr>
                                        <p:cTn id="16" dur="1000" fill="hold"/>
                                        <p:tgtEl>
                                          <p:spTgt spid="117764">
                                            <p:bg/>
                                          </p:spTgt>
                                        </p:tgtEl>
                                        <p:attrNameLst>
                                          <p:attrName>ppt_h</p:attrName>
                                        </p:attrNameLst>
                                      </p:cBhvr>
                                      <p:tavLst>
                                        <p:tav tm="0">
                                          <p:val>
                                            <p:fltVal val="0"/>
                                          </p:val>
                                        </p:tav>
                                        <p:tav tm="100000">
                                          <p:val>
                                            <p:strVal val="#ppt_h"/>
                                          </p:val>
                                        </p:tav>
                                      </p:tavLst>
                                    </p:anim>
                                    <p:anim calcmode="lin" valueType="num">
                                      <p:cBhvr>
                                        <p:cTn id="17" dur="1000" fill="hold"/>
                                        <p:tgtEl>
                                          <p:spTgt spid="117764">
                                            <p:bg/>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7764">
                                            <p:bg/>
                                          </p:spTgt>
                                        </p:tgtEl>
                                        <p:attrNameLst>
                                          <p:attrName>ppt_y</p:attrName>
                                        </p:attrNameLst>
                                      </p:cBhvr>
                                      <p:tavLst>
                                        <p:tav tm="0" fmla="#ppt_y+(sin(-2*pi*(1-$))*-#ppt_x+cos(-2*pi*(1-$))*(1-#ppt_y))*(1-$)">
                                          <p:val>
                                            <p:fltVal val="0"/>
                                          </p:val>
                                        </p:tav>
                                        <p:tav tm="100000">
                                          <p:val>
                                            <p:fltVal val="1"/>
                                          </p:val>
                                        </p:tav>
                                      </p:tavLst>
                                    </p:anim>
                                  </p:childTnLst>
                                </p:cTn>
                              </p:par>
                              <p:par>
                                <p:cTn id="19" presetID="15" presetClass="entr" presetSubtype="0" fill="hold" grpId="0" nodeType="withEffect">
                                  <p:stCondLst>
                                    <p:cond delay="0"/>
                                  </p:stCondLst>
                                  <p:childTnLst>
                                    <p:set>
                                      <p:cBhvr>
                                        <p:cTn id="20" dur="1" fill="hold">
                                          <p:stCondLst>
                                            <p:cond delay="0"/>
                                          </p:stCondLst>
                                        </p:cTn>
                                        <p:tgtEl>
                                          <p:spTgt spid="117764">
                                            <p:txEl>
                                              <p:pRg st="0" end="0"/>
                                            </p:txEl>
                                          </p:spTgt>
                                        </p:tgtEl>
                                        <p:attrNameLst>
                                          <p:attrName>style.visibility</p:attrName>
                                        </p:attrNameLst>
                                      </p:cBhvr>
                                      <p:to>
                                        <p:strVal val="visible"/>
                                      </p:to>
                                    </p:set>
                                    <p:anim calcmode="lin" valueType="num">
                                      <p:cBhvr>
                                        <p:cTn id="21" dur="1000" fill="hold"/>
                                        <p:tgtEl>
                                          <p:spTgt spid="117764">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117764">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11776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1776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5" presetClass="entr" presetSubtype="0" fill="hold" grpId="0" nodeType="clickEffect">
                                  <p:stCondLst>
                                    <p:cond delay="0"/>
                                  </p:stCondLst>
                                  <p:childTnLst>
                                    <p:set>
                                      <p:cBhvr>
                                        <p:cTn id="28" dur="1" fill="hold">
                                          <p:stCondLst>
                                            <p:cond delay="0"/>
                                          </p:stCondLst>
                                        </p:cTn>
                                        <p:tgtEl>
                                          <p:spTgt spid="117766"/>
                                        </p:tgtEl>
                                        <p:attrNameLst>
                                          <p:attrName>style.visibility</p:attrName>
                                        </p:attrNameLst>
                                      </p:cBhvr>
                                      <p:to>
                                        <p:strVal val="visible"/>
                                      </p:to>
                                    </p:set>
                                    <p:anim calcmode="lin" valueType="num">
                                      <p:cBhvr>
                                        <p:cTn id="29" dur="1000" fill="hold"/>
                                        <p:tgtEl>
                                          <p:spTgt spid="117766"/>
                                        </p:tgtEl>
                                        <p:attrNameLst>
                                          <p:attrName>ppt_w</p:attrName>
                                        </p:attrNameLst>
                                      </p:cBhvr>
                                      <p:tavLst>
                                        <p:tav tm="0">
                                          <p:val>
                                            <p:fltVal val="0"/>
                                          </p:val>
                                        </p:tav>
                                        <p:tav tm="100000">
                                          <p:val>
                                            <p:strVal val="#ppt_w"/>
                                          </p:val>
                                        </p:tav>
                                      </p:tavLst>
                                    </p:anim>
                                    <p:anim calcmode="lin" valueType="num">
                                      <p:cBhvr>
                                        <p:cTn id="30" dur="1000" fill="hold"/>
                                        <p:tgtEl>
                                          <p:spTgt spid="117766"/>
                                        </p:tgtEl>
                                        <p:attrNameLst>
                                          <p:attrName>ppt_h</p:attrName>
                                        </p:attrNameLst>
                                      </p:cBhvr>
                                      <p:tavLst>
                                        <p:tav tm="0">
                                          <p:val>
                                            <p:fltVal val="0"/>
                                          </p:val>
                                        </p:tav>
                                        <p:tav tm="100000">
                                          <p:val>
                                            <p:strVal val="#ppt_h"/>
                                          </p:val>
                                        </p:tav>
                                      </p:tavLst>
                                    </p:anim>
                                    <p:anim calcmode="lin" valueType="num">
                                      <p:cBhvr>
                                        <p:cTn id="31" dur="1000" fill="hold"/>
                                        <p:tgtEl>
                                          <p:spTgt spid="117766"/>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11776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4" grpId="0" build="p" animBg="1"/>
      <p:bldP spid="11776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5638800" y="304800"/>
            <a:ext cx="3200400" cy="1169988"/>
          </a:xfrm>
        </p:spPr>
        <p:txBody>
          <a:bodyPr/>
          <a:lstStyle/>
          <a:p>
            <a:pPr eaLnBrk="1" hangingPunct="1">
              <a:defRPr/>
            </a:pPr>
            <a:r>
              <a:rPr lang="ar-JO" sz="4000" dirty="0">
                <a:latin typeface="Arial" panose="020B0604020202020204" pitchFamily="34" charset="0"/>
                <a:ea typeface="ＭＳ Ｐゴシック" charset="0"/>
                <a:cs typeface="Arial" panose="020B0604020202020204" pitchFamily="34" charset="0"/>
              </a:rPr>
              <a:t>الزاوية      الجنوب شرقية</a:t>
            </a:r>
            <a:endParaRPr lang="en-US" sz="4000" dirty="0">
              <a:latin typeface="Arial" panose="020B0604020202020204" pitchFamily="34" charset="0"/>
              <a:ea typeface="ＭＳ Ｐゴシック" charset="0"/>
              <a:cs typeface="Arial" panose="020B0604020202020204" pitchFamily="34" charset="0"/>
            </a:endParaRPr>
          </a:p>
        </p:txBody>
      </p:sp>
      <p:sp>
        <p:nvSpPr>
          <p:cNvPr id="118787" name="Rectangle 3" descr="Purple mesh"/>
          <p:cNvSpPr>
            <a:spLocks noGrp="1" noChangeArrowheads="1"/>
          </p:cNvSpPr>
          <p:nvPr>
            <p:ph type="body" idx="1"/>
          </p:nvPr>
        </p:nvSpPr>
        <p:spPr>
          <a:xfrm>
            <a:off x="5410200" y="2514600"/>
            <a:ext cx="3429000" cy="4114800"/>
          </a:xfrm>
          <a:blipFill dpi="0" rotWithShape="1">
            <a:blip r:embed="rId3"/>
            <a:srcRect/>
            <a:tile tx="0" ty="0" sx="100000" sy="100000" flip="none" algn="tl"/>
          </a:blipFill>
          <a:ln>
            <a:solidFill>
              <a:schemeClr val="tx1"/>
            </a:solidFill>
            <a:miter lim="800000"/>
            <a:headEnd/>
            <a:tailEnd/>
          </a:ln>
        </p:spPr>
        <p:txBody>
          <a:bodyPr/>
          <a:lstStyle/>
          <a:p>
            <a:pPr marL="0" indent="0" algn="r" eaLnBrk="1" hangingPunct="1">
              <a:buFont typeface="Wingdings" charset="0"/>
              <a:buNone/>
              <a:defRPr/>
            </a:pPr>
            <a:r>
              <a:rPr lang="ar-JO" altLang="ja-JP" sz="2400" b="1" dirty="0">
                <a:effectLst/>
                <a:latin typeface="Arial" panose="020B0604020202020204" pitchFamily="34" charset="0"/>
                <a:ea typeface="ＭＳ Ｐゴシック" charset="0"/>
                <a:cs typeface="Arial" panose="020B0604020202020204" pitchFamily="34" charset="0"/>
              </a:rPr>
              <a:t>ثم جاء به إلى أورشليم وأقامه على جناح الهيكل وقال له إن كنت ابن الله فاطرح نفسك من هنا إلى أسفل</a:t>
            </a:r>
            <a:endParaRPr lang="en-US" altLang="ja-JP" sz="2400" b="1" dirty="0">
              <a:effectLst/>
              <a:latin typeface="Arial" panose="020B0604020202020204" pitchFamily="34" charset="0"/>
              <a:ea typeface="ＭＳ Ｐゴシック" charset="0"/>
              <a:cs typeface="Arial" panose="020B0604020202020204" pitchFamily="34" charset="0"/>
            </a:endParaRPr>
          </a:p>
          <a:p>
            <a:pPr marL="0" indent="0" algn="r" eaLnBrk="1" hangingPunct="1">
              <a:buFont typeface="Wingdings" charset="0"/>
              <a:buNone/>
              <a:defRPr/>
            </a:pPr>
            <a:r>
              <a:rPr lang="ar-JO" sz="2400" b="1" dirty="0">
                <a:effectLst/>
                <a:latin typeface="Arial" panose="020B0604020202020204" pitchFamily="34" charset="0"/>
                <a:ea typeface="ＭＳ Ｐゴシック" charset="0"/>
                <a:cs typeface="Arial" panose="020B0604020202020204" pitchFamily="34" charset="0"/>
              </a:rPr>
              <a:t>لوقا 4: 9</a:t>
            </a:r>
            <a:endParaRPr lang="en-US" sz="2400" b="1" dirty="0">
              <a:effectLst/>
              <a:latin typeface="Arial" panose="020B0604020202020204" pitchFamily="34" charset="0"/>
              <a:ea typeface="ＭＳ Ｐゴシック" charset="0"/>
              <a:cs typeface="Arial" panose="020B0604020202020204" pitchFamily="34" charset="0"/>
            </a:endParaRPr>
          </a:p>
        </p:txBody>
      </p:sp>
      <p:pic>
        <p:nvPicPr>
          <p:cNvPr id="64515" name="Picture 4" descr="cornerofte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9196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Freeform 6">
            <a:extLst>
              <a:ext uri="{FF2B5EF4-FFF2-40B4-BE49-F238E27FC236}">
                <a16:creationId xmlns:a16="http://schemas.microsoft.com/office/drawing/2014/main" id="{027F15C4-3675-4B4F-AC86-35E6CA800B41}"/>
              </a:ext>
            </a:extLst>
          </p:cNvPr>
          <p:cNvSpPr>
            <a:spLocks/>
          </p:cNvSpPr>
          <p:nvPr/>
        </p:nvSpPr>
        <p:spPr bwMode="auto">
          <a:xfrm>
            <a:off x="2667000" y="0"/>
            <a:ext cx="1143000" cy="609600"/>
          </a:xfrm>
          <a:custGeom>
            <a:avLst/>
            <a:gdLst>
              <a:gd name="T0" fmla="*/ 0 w 720"/>
              <a:gd name="T1" fmla="*/ 384 h 384"/>
              <a:gd name="T2" fmla="*/ 336 w 720"/>
              <a:gd name="T3" fmla="*/ 0 h 384"/>
              <a:gd name="T4" fmla="*/ 720 w 720"/>
              <a:gd name="T5" fmla="*/ 288 h 384"/>
              <a:gd name="T6" fmla="*/ 720 w 720"/>
              <a:gd name="T7" fmla="*/ 384 h 384"/>
            </a:gdLst>
            <a:ahLst/>
            <a:cxnLst>
              <a:cxn ang="0">
                <a:pos x="T0" y="T1"/>
              </a:cxn>
              <a:cxn ang="0">
                <a:pos x="T2" y="T3"/>
              </a:cxn>
              <a:cxn ang="0">
                <a:pos x="T4" y="T5"/>
              </a:cxn>
              <a:cxn ang="0">
                <a:pos x="T6" y="T7"/>
              </a:cxn>
            </a:cxnLst>
            <a:rect l="0" t="0" r="r" b="b"/>
            <a:pathLst>
              <a:path w="720" h="384">
                <a:moveTo>
                  <a:pt x="0" y="384"/>
                </a:moveTo>
                <a:lnTo>
                  <a:pt x="336" y="0"/>
                </a:lnTo>
                <a:lnTo>
                  <a:pt x="720" y="288"/>
                </a:lnTo>
                <a:lnTo>
                  <a:pt x="720" y="384"/>
                </a:lnTo>
              </a:path>
            </a:pathLst>
          </a:custGeom>
          <a:noFill/>
          <a:ln w="38100" cap="flat" cmpd="sng">
            <a:solidFill>
              <a:schemeClr val="tx1"/>
            </a:solidFill>
            <a:prstDash val="dash"/>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 name="Oval 8">
            <a:extLst>
              <a:ext uri="{FF2B5EF4-FFF2-40B4-BE49-F238E27FC236}">
                <a16:creationId xmlns:a16="http://schemas.microsoft.com/office/drawing/2014/main" id="{4C922A5A-CEEA-2F44-AA2A-8D257765EF44}"/>
              </a:ext>
            </a:extLst>
          </p:cNvPr>
          <p:cNvSpPr>
            <a:spLocks noChangeArrowheads="1"/>
          </p:cNvSpPr>
          <p:nvPr/>
        </p:nvSpPr>
        <p:spPr bwMode="auto">
          <a:xfrm>
            <a:off x="2133600" y="0"/>
            <a:ext cx="2209800" cy="1295400"/>
          </a:xfrm>
          <a:prstGeom prst="ellipse">
            <a:avLst/>
          </a:prstGeom>
          <a:noFill/>
          <a:ln w="57150">
            <a:solidFill>
              <a:srgbClr val="FF0000"/>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7" name="Line 7">
            <a:extLst>
              <a:ext uri="{FF2B5EF4-FFF2-40B4-BE49-F238E27FC236}">
                <a16:creationId xmlns:a16="http://schemas.microsoft.com/office/drawing/2014/main" id="{DF6A610C-C3A6-FD4F-B7B0-262363970CAD}"/>
              </a:ext>
            </a:extLst>
          </p:cNvPr>
          <p:cNvSpPr>
            <a:spLocks noChangeShapeType="1"/>
          </p:cNvSpPr>
          <p:nvPr/>
        </p:nvSpPr>
        <p:spPr bwMode="auto">
          <a:xfrm>
            <a:off x="3200400" y="0"/>
            <a:ext cx="0" cy="685800"/>
          </a:xfrm>
          <a:prstGeom prst="line">
            <a:avLst/>
          </a:prstGeom>
          <a:noFill/>
          <a:ln w="38100">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7" presetClass="emph" presetSubtype="0" fill="hold" grpId="1" nodeType="afterEffect">
                                  <p:stCondLst>
                                    <p:cond delay="0"/>
                                  </p:stCondLst>
                                  <p:childTnLst>
                                    <p:animClr clrSpc="rgb" dir="cw">
                                      <p:cBhvr override="childStyle">
                                        <p:cTn id="10" dur="250" autoRev="1" fill="hold"/>
                                        <p:tgtEl>
                                          <p:spTgt spid="6"/>
                                        </p:tgtEl>
                                        <p:attrNameLst>
                                          <p:attrName>style.color</p:attrName>
                                        </p:attrNameLst>
                                      </p:cBhvr>
                                      <p:to>
                                        <a:schemeClr val="tx2"/>
                                      </p:to>
                                    </p:animClr>
                                    <p:animClr clrSpc="rgb" dir="cw">
                                      <p:cBhvr>
                                        <p:cTn id="11" dur="250" autoRev="1" fill="hold"/>
                                        <p:tgtEl>
                                          <p:spTgt spid="6"/>
                                        </p:tgtEl>
                                        <p:attrNameLst>
                                          <p:attrName>fillcolor</p:attrName>
                                        </p:attrNameLst>
                                      </p:cBhvr>
                                      <p:to>
                                        <a:schemeClr val="tx2"/>
                                      </p:to>
                                    </p:animClr>
                                    <p:set>
                                      <p:cBhvr>
                                        <p:cTn id="12" dur="250" autoRev="1" fill="hold"/>
                                        <p:tgtEl>
                                          <p:spTgt spid="6"/>
                                        </p:tgtEl>
                                        <p:attrNameLst>
                                          <p:attrName>fill.type</p:attrName>
                                        </p:attrNameLst>
                                      </p:cBhvr>
                                      <p:to>
                                        <p:strVal val="solid"/>
                                      </p:to>
                                    </p:set>
                                    <p:set>
                                      <p:cBhvr>
                                        <p:cTn id="13" dur="250" autoRev="1" fill="hold"/>
                                        <p:tgtEl>
                                          <p:spTgt spid="6"/>
                                        </p:tgtEl>
                                        <p:attrNameLst>
                                          <p:attrName>fill.on</p:attrName>
                                        </p:attrNameLst>
                                      </p:cBhvr>
                                      <p:to>
                                        <p:strVal val="true"/>
                                      </p:to>
                                    </p:set>
                                  </p:childTnLst>
                                </p:cTn>
                              </p:par>
                            </p:childTnLst>
                          </p:cTn>
                        </p:par>
                        <p:par>
                          <p:cTn id="14" fill="hold">
                            <p:stCondLst>
                              <p:cond delay="1000"/>
                            </p:stCondLst>
                            <p:childTnLst>
                              <p:par>
                                <p:cTn id="15" presetID="9" presetClass="exit" presetSubtype="0" fill="hold" grpId="2" nodeType="afterEffect">
                                  <p:stCondLst>
                                    <p:cond delay="0"/>
                                  </p:stCondLst>
                                  <p:childTnLst>
                                    <p:animEffect transition="out" filter="dissolve">
                                      <p:cBhvr>
                                        <p:cTn id="16" dur="2000"/>
                                        <p:tgtEl>
                                          <p:spTgt spid="6"/>
                                        </p:tgtEl>
                                      </p:cBhvr>
                                    </p:animEffect>
                                    <p:set>
                                      <p:cBhvr>
                                        <p:cTn id="17"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defRPr/>
            </a:pPr>
            <a:r>
              <a:rPr lang="en-US">
                <a:latin typeface="Arial" panose="020B0604020202020204" pitchFamily="34" charset="0"/>
                <a:cs typeface="Arial" panose="020B0604020202020204" pitchFamily="34" charset="0"/>
              </a:rPr>
              <a:t>The Tabernacle</a:t>
            </a:r>
          </a:p>
        </p:txBody>
      </p:sp>
      <p:sp>
        <p:nvSpPr>
          <p:cNvPr id="14339" name="Rectangle 3"/>
          <p:cNvSpPr>
            <a:spLocks noGrp="1" noChangeArrowheads="1"/>
          </p:cNvSpPr>
          <p:nvPr>
            <p:ph type="body" idx="1"/>
          </p:nvPr>
        </p:nvSpPr>
        <p:spPr/>
        <p:txBody>
          <a:bodyPr/>
          <a:lstStyle/>
          <a:p>
            <a:pPr eaLnBrk="1" hangingPunct="1">
              <a:defRPr/>
            </a:pPr>
            <a:endParaRPr lang="en-US">
              <a:latin typeface="Arial" panose="020B0604020202020204" pitchFamily="34" charset="0"/>
              <a:cs typeface="Arial" panose="020B0604020202020204" pitchFamily="34" charset="0"/>
            </a:endParaRPr>
          </a:p>
        </p:txBody>
      </p:sp>
      <p:pic>
        <p:nvPicPr>
          <p:cNvPr id="29699" name="Picture 4" descr="Tabernac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38" y="0"/>
            <a:ext cx="45037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الزاوية الجنوب غربية</a:t>
            </a:r>
            <a:endParaRPr lang="en-US" dirty="0">
              <a:latin typeface="Arial" panose="020B0604020202020204" pitchFamily="34" charset="0"/>
              <a:ea typeface="ＭＳ Ｐゴシック" charset="0"/>
              <a:cs typeface="Arial" panose="020B0604020202020204" pitchFamily="34" charset="0"/>
            </a:endParaRPr>
          </a:p>
        </p:txBody>
      </p:sp>
      <p:pic>
        <p:nvPicPr>
          <p:cNvPr id="66562" name="Picture 3" descr="SW Corner of Wall Temple M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77950"/>
            <a:ext cx="9144000" cy="548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9812" name="Oval 4"/>
          <p:cNvSpPr>
            <a:spLocks noChangeArrowheads="1"/>
          </p:cNvSpPr>
          <p:nvPr/>
        </p:nvSpPr>
        <p:spPr bwMode="auto">
          <a:xfrm>
            <a:off x="2971800" y="3200400"/>
            <a:ext cx="1524000" cy="1447800"/>
          </a:xfrm>
          <a:prstGeom prst="ellipse">
            <a:avLst/>
          </a:prstGeom>
          <a:noFill/>
          <a:ln w="76200">
            <a:solidFill>
              <a:srgbClr val="FF0000"/>
            </a:solidFill>
            <a:round/>
            <a:headEnd/>
            <a:tailEnd/>
          </a:ln>
          <a:effectLst/>
        </p:spPr>
        <p:txBody>
          <a:bodyPr wrap="none" anchor="ctr"/>
          <a:lstStyle/>
          <a:p>
            <a:pPr>
              <a:defRPr/>
            </a:pPr>
            <a:endParaRPr lang="en-US" sz="1800">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descr="Southwest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22363" y="-20638"/>
            <a:ext cx="6900862"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5" name="Rectangle 3"/>
          <p:cNvSpPr>
            <a:spLocks noGrp="1" noChangeArrowheads="1"/>
          </p:cNvSpPr>
          <p:nvPr>
            <p:ph type="title"/>
          </p:nvPr>
        </p:nvSpPr>
        <p:spPr>
          <a:xfrm>
            <a:off x="381000" y="-76200"/>
            <a:ext cx="5181600" cy="1905000"/>
          </a:xfrm>
          <a:solidFill>
            <a:schemeClr val="accent2"/>
          </a:solidFill>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سلالم ومحلات الهيكل الجنوبي الغربي</a:t>
            </a:r>
            <a:endParaRPr lang="en-US" dirty="0">
              <a:latin typeface="Arial" panose="020B0604020202020204" pitchFamily="34" charset="0"/>
              <a:ea typeface="ＭＳ Ｐゴシック" charset="0"/>
              <a:cs typeface="Arial" panose="020B0604020202020204" pitchFamily="34" charset="0"/>
            </a:endParaRPr>
          </a:p>
        </p:txBody>
      </p:sp>
      <p:sp>
        <p:nvSpPr>
          <p:cNvPr id="68611" name="Text Box 4"/>
          <p:cNvSpPr txBox="1">
            <a:spLocks noChangeArrowheads="1"/>
          </p:cNvSpPr>
          <p:nvPr/>
        </p:nvSpPr>
        <p:spPr bwMode="auto">
          <a:xfrm>
            <a:off x="8401050" y="0"/>
            <a:ext cx="7397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ar-JO" b="1" dirty="0"/>
              <a:t>134</a:t>
            </a:r>
            <a:endParaRPr lang="en-US" sz="1800" dirty="0"/>
          </a:p>
        </p:txBody>
      </p:sp>
      <p:sp>
        <p:nvSpPr>
          <p:cNvPr id="5" name="Oval 5">
            <a:extLst>
              <a:ext uri="{FF2B5EF4-FFF2-40B4-BE49-F238E27FC236}">
                <a16:creationId xmlns:a16="http://schemas.microsoft.com/office/drawing/2014/main" id="{355B5A71-DFD7-7042-91F9-B08E587BB69C}"/>
              </a:ext>
            </a:extLst>
          </p:cNvPr>
          <p:cNvSpPr>
            <a:spLocks noChangeArrowheads="1"/>
          </p:cNvSpPr>
          <p:nvPr/>
        </p:nvSpPr>
        <p:spPr bwMode="auto">
          <a:xfrm>
            <a:off x="914400" y="1905000"/>
            <a:ext cx="5562600" cy="4953000"/>
          </a:xfrm>
          <a:prstGeom prst="ellipse">
            <a:avLst/>
          </a:prstGeom>
          <a:noFill/>
          <a:ln w="63500" cap="rnd">
            <a:solidFill>
              <a:srgbClr val="FF0000"/>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3000" fill="hold"/>
                                        <p:tgtEl>
                                          <p:spTgt spid="5"/>
                                        </p:tgtEl>
                                        <p:attrNameLst>
                                          <p:attrName>style.visibility</p:attrName>
                                        </p:attrNameLst>
                                      </p:cBhvr>
                                      <p:tavLst>
                                        <p:tav tm="0">
                                          <p:val>
                                            <p:strVal val="hidden"/>
                                          </p:val>
                                        </p:tav>
                                        <p:tav tm="50000">
                                          <p:val>
                                            <p:strVal val="visible"/>
                                          </p:val>
                                        </p:tav>
                                      </p:tavLst>
                                    </p:anim>
                                  </p:childTnLst>
                                </p:cTn>
                              </p:par>
                            </p:childTnLst>
                          </p:cTn>
                        </p:par>
                        <p:par>
                          <p:cTn id="7" fill="hold">
                            <p:stCondLst>
                              <p:cond delay="3000"/>
                            </p:stCondLst>
                            <p:childTnLst>
                              <p:par>
                                <p:cTn id="8" presetID="35" presetClass="emph" presetSubtype="0" fill="hold" grpId="1" nodeType="afterEffect">
                                  <p:stCondLst>
                                    <p:cond delay="0"/>
                                  </p:stCondLst>
                                  <p:childTnLst>
                                    <p:anim calcmode="discrete" valueType="str">
                                      <p:cBhvr>
                                        <p:cTn id="9" dur="2000" fill="hold"/>
                                        <p:tgtEl>
                                          <p:spTgt spid="5"/>
                                        </p:tgtEl>
                                        <p:attrNameLst>
                                          <p:attrName>style.visibility</p:attrName>
                                        </p:attrNameLst>
                                      </p:cBhvr>
                                      <p:tavLst>
                                        <p:tav tm="0">
                                          <p:val>
                                            <p:strVal val="hidden"/>
                                          </p:val>
                                        </p:tav>
                                        <p:tav tm="50000">
                                          <p:val>
                                            <p:strVal val="visible"/>
                                          </p:val>
                                        </p:tav>
                                      </p:tavLst>
                                    </p:anim>
                                  </p:childTnLst>
                                </p:cTn>
                              </p:par>
                            </p:childTnLst>
                          </p:cTn>
                        </p:par>
                        <p:par>
                          <p:cTn id="10" fill="hold">
                            <p:stCondLst>
                              <p:cond delay="5000"/>
                            </p:stCondLst>
                            <p:childTnLst>
                              <p:par>
                                <p:cTn id="11" presetID="35" presetClass="emph" presetSubtype="0" fill="hold" grpId="2" nodeType="afterEffect">
                                  <p:stCondLst>
                                    <p:cond delay="0"/>
                                  </p:stCondLst>
                                  <p:childTnLst>
                                    <p:anim calcmode="discrete" valueType="str">
                                      <p:cBhvr>
                                        <p:cTn id="12" dur="2000" fill="hold"/>
                                        <p:tgtEl>
                                          <p:spTgt spid="5"/>
                                        </p:tgtEl>
                                        <p:attrNameLst>
                                          <p:attrName>style.visibility</p:attrName>
                                        </p:attrNameLst>
                                      </p:cBhvr>
                                      <p:tavLst>
                                        <p:tav tm="0">
                                          <p:val>
                                            <p:strVal val="hidden"/>
                                          </p:val>
                                        </p:tav>
                                        <p:tav tm="50000">
                                          <p:val>
                                            <p:strVal val="visible"/>
                                          </p:val>
                                        </p:tav>
                                      </p:tavLst>
                                    </p:anim>
                                  </p:childTnLst>
                                </p:cTn>
                              </p:par>
                            </p:childTnLst>
                          </p:cTn>
                        </p:par>
                        <p:par>
                          <p:cTn id="13" fill="hold">
                            <p:stCondLst>
                              <p:cond delay="7000"/>
                            </p:stCondLst>
                            <p:childTnLst>
                              <p:par>
                                <p:cTn id="14" presetID="10" presetClass="exit" presetSubtype="0" fill="hold" grpId="3" nodeType="afterEffect">
                                  <p:stCondLst>
                                    <p:cond delay="2000"/>
                                  </p:stCondLst>
                                  <p:childTnLst>
                                    <p:animEffect transition="out" filter="fade">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5" grpId="3"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22" name="Group 2"/>
          <p:cNvGrpSpPr>
            <a:grpSpLocks/>
          </p:cNvGrpSpPr>
          <p:nvPr/>
        </p:nvGrpSpPr>
        <p:grpSpPr bwMode="auto">
          <a:xfrm>
            <a:off x="-1295400" y="0"/>
            <a:ext cx="10439400" cy="7543800"/>
            <a:chOff x="-816" y="0"/>
            <a:chExt cx="6576" cy="4752"/>
          </a:xfrm>
        </p:grpSpPr>
        <p:pic>
          <p:nvPicPr>
            <p:cNvPr id="38912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4"/>
              <a:ext cx="5760" cy="438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89125" name="Rectangle 4"/>
            <p:cNvSpPr>
              <a:spLocks noChangeArrowheads="1"/>
            </p:cNvSpPr>
            <p:nvPr/>
          </p:nvSpPr>
          <p:spPr bwMode="auto">
            <a:xfrm rot="-2737338">
              <a:off x="-418" y="3017"/>
              <a:ext cx="1337" cy="21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89126" name="Rectangle 5"/>
            <p:cNvSpPr>
              <a:spLocks noChangeArrowheads="1"/>
            </p:cNvSpPr>
            <p:nvPr/>
          </p:nvSpPr>
          <p:spPr bwMode="auto">
            <a:xfrm>
              <a:off x="2832" y="0"/>
              <a:ext cx="2928" cy="48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grpSp>
      <p:sp>
        <p:nvSpPr>
          <p:cNvPr id="75782" name="Rectangle 6"/>
          <p:cNvSpPr>
            <a:spLocks noGrp="1" noRot="1" noChangeArrowheads="1"/>
          </p:cNvSpPr>
          <p:nvPr>
            <p:ph type="title" idx="4294967295"/>
          </p:nvPr>
        </p:nvSpPr>
        <p:spPr>
          <a:xfrm>
            <a:off x="4495800" y="0"/>
            <a:ext cx="4648200" cy="914400"/>
          </a:xfrm>
          <a:solidFill>
            <a:srgbClr val="FF0000"/>
          </a:solidFill>
        </p:spPr>
        <p:txBody>
          <a:bodyPr/>
          <a:lstStyle/>
          <a:p>
            <a:pPr eaLnBrk="1" hangingPunct="1"/>
            <a:r>
              <a:rPr lang="ar-JO" sz="4000" dirty="0">
                <a:latin typeface="Arial" charset="0"/>
                <a:ea typeface="ＭＳ Ｐゴシック" charset="0"/>
                <a:cs typeface="Arial" charset="0"/>
              </a:rPr>
              <a:t>قلعة أنطونيا</a:t>
            </a:r>
            <a:endParaRPr lang="en-US" sz="4000" dirty="0">
              <a:latin typeface="Arial" charset="0"/>
              <a:ea typeface="ＭＳ Ｐゴシック" charset="0"/>
              <a:cs typeface="Arial" charset="0"/>
            </a:endParaRPr>
          </a:p>
        </p:txBody>
      </p:sp>
    </p:spTree>
    <p:extLst>
      <p:ext uri="{BB962C8B-B14F-4D97-AF65-F5344CB8AC3E}">
        <p14:creationId xmlns:p14="http://schemas.microsoft.com/office/powerpoint/2010/main" val="285710993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533400" y="0"/>
            <a:ext cx="2971800" cy="3382963"/>
          </a:xfrm>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قبة      الصخرة</a:t>
            </a:r>
            <a:endParaRPr lang="en-US" dirty="0">
              <a:solidFill>
                <a:schemeClr val="bg1"/>
              </a:solidFill>
              <a:latin typeface="Arial" panose="020B0604020202020204" pitchFamily="34" charset="0"/>
              <a:cs typeface="Arial" panose="020B0604020202020204" pitchFamily="34" charset="0"/>
            </a:endParaRPr>
          </a:p>
        </p:txBody>
      </p:sp>
      <p:pic>
        <p:nvPicPr>
          <p:cNvPr id="72706" name="Picture 75" descr="Dome of the Rock"/>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3581400" y="0"/>
            <a:ext cx="5610225" cy="7086600"/>
          </a:xfrm>
        </p:spPr>
      </p:pic>
      <p:pic>
        <p:nvPicPr>
          <p:cNvPr id="72707" name="Picture 77" descr="Temple Mount Dome of the Rock"/>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a:xfrm>
            <a:off x="533400" y="3276600"/>
            <a:ext cx="3608388" cy="3011488"/>
          </a:xfrm>
        </p:spPr>
      </p:pic>
      <p:sp>
        <p:nvSpPr>
          <p:cNvPr id="72708" name="Text Box 79"/>
          <p:cNvSpPr txBox="1">
            <a:spLocks noChangeArrowheads="1"/>
          </p:cNvSpPr>
          <p:nvPr/>
        </p:nvSpPr>
        <p:spPr bwMode="auto">
          <a:xfrm>
            <a:off x="8401050" y="0"/>
            <a:ext cx="739775"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ar-JO" b="1" dirty="0">
                <a:solidFill>
                  <a:schemeClr val="bg1"/>
                </a:solidFill>
              </a:rPr>
              <a:t>135</a:t>
            </a:r>
            <a:endParaRPr lang="en-US" sz="1800" dirty="0">
              <a:solidFill>
                <a:schemeClr val="bg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7" descr="Ground Plan For Herod's Temple"/>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545013" y="-76200"/>
            <a:ext cx="4675187" cy="6934200"/>
          </a:xfrm>
        </p:spPr>
      </p:pic>
      <p:sp>
        <p:nvSpPr>
          <p:cNvPr id="74754" name="Text Box 10"/>
          <p:cNvSpPr txBox="1">
            <a:spLocks noChangeArrowheads="1"/>
          </p:cNvSpPr>
          <p:nvPr/>
        </p:nvSpPr>
        <p:spPr bwMode="auto">
          <a:xfrm>
            <a:off x="8401050" y="0"/>
            <a:ext cx="739775"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ar-JO" b="1" dirty="0">
                <a:solidFill>
                  <a:schemeClr val="bg1"/>
                </a:solidFill>
              </a:rPr>
              <a:t>131</a:t>
            </a:r>
            <a:endParaRPr lang="en-US" sz="1800" dirty="0">
              <a:solidFill>
                <a:schemeClr val="bg1"/>
              </a:solidFill>
            </a:endParaRPr>
          </a:p>
        </p:txBody>
      </p:sp>
      <p:sp>
        <p:nvSpPr>
          <p:cNvPr id="74755" name="Rectangle 11"/>
          <p:cNvSpPr>
            <a:spLocks noGrp="1" noChangeArrowheads="1"/>
          </p:cNvSpPr>
          <p:nvPr>
            <p:ph type="title"/>
          </p:nvPr>
        </p:nvSpPr>
        <p:spPr>
          <a:xfrm>
            <a:off x="457200" y="274638"/>
            <a:ext cx="3733800" cy="2087562"/>
          </a:xfrm>
        </p:spPr>
        <p:txBody>
          <a:bodyPr/>
          <a:lstStyle/>
          <a:p>
            <a:pPr eaLnBrk="1" hangingPunct="1"/>
            <a:r>
              <a:rPr lang="ar-JO" dirty="0">
                <a:solidFill>
                  <a:schemeClr val="bg1"/>
                </a:solidFill>
                <a:latin typeface="Arial" panose="020B0604020202020204" pitchFamily="34" charset="0"/>
                <a:ea typeface="ＭＳ Ｐゴシック" charset="0"/>
                <a:cs typeface="Arial" panose="020B0604020202020204" pitchFamily="34" charset="0"/>
              </a:rPr>
              <a:t>مخطط أرضي لهيكل هيرودس</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a:xfrm>
            <a:off x="5334000" y="304800"/>
            <a:ext cx="3505200" cy="6096000"/>
          </a:xfrm>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مخطط أرضي  لقبة الصخرة</a:t>
            </a:r>
            <a:endParaRPr lang="en-US" dirty="0">
              <a:solidFill>
                <a:schemeClr val="bg1"/>
              </a:solidFill>
              <a:latin typeface="Arial" panose="020B0604020202020204" pitchFamily="34" charset="0"/>
              <a:cs typeface="Arial" panose="020B0604020202020204" pitchFamily="34" charset="0"/>
            </a:endParaRPr>
          </a:p>
        </p:txBody>
      </p:sp>
      <p:pic>
        <p:nvPicPr>
          <p:cNvPr id="76802" name="Picture 8" descr="Floor of the Dome of the Rock"/>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5032375" cy="6858000"/>
          </a:xfrm>
        </p:spPr>
      </p:pic>
      <p:sp>
        <p:nvSpPr>
          <p:cNvPr id="76803" name="Text Box 9"/>
          <p:cNvSpPr txBox="1">
            <a:spLocks noChangeArrowheads="1"/>
          </p:cNvSpPr>
          <p:nvPr/>
        </p:nvSpPr>
        <p:spPr bwMode="auto">
          <a:xfrm>
            <a:off x="8401050" y="76200"/>
            <a:ext cx="739775"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ar-JO" b="1" dirty="0">
                <a:solidFill>
                  <a:schemeClr val="bg1"/>
                </a:solidFill>
              </a:rPr>
              <a:t>131</a:t>
            </a:r>
            <a:endParaRPr lang="en-US" sz="1800" dirty="0">
              <a:solidFill>
                <a:schemeClr val="bg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457200" y="350838"/>
            <a:ext cx="8229600" cy="868362"/>
          </a:xfrm>
        </p:spPr>
        <p:txBody>
          <a:bodyPr/>
          <a:lstStyle/>
          <a:p>
            <a:pPr eaLnBrk="1" hangingPunct="1"/>
            <a:r>
              <a:rPr lang="ar-JO" dirty="0">
                <a:solidFill>
                  <a:schemeClr val="bg1"/>
                </a:solidFill>
                <a:latin typeface="Arial" panose="020B0604020202020204" pitchFamily="34" charset="0"/>
                <a:ea typeface="ＭＳ Ｐゴシック" charset="0"/>
                <a:cs typeface="Arial" panose="020B0604020202020204" pitchFamily="34" charset="0"/>
              </a:rPr>
              <a:t>أليك جاراد</a:t>
            </a:r>
            <a:endParaRPr lang="en-US" dirty="0">
              <a:latin typeface="Arial" panose="020B0604020202020204" pitchFamily="34" charset="0"/>
              <a:ea typeface="ＭＳ Ｐゴシック" charset="0"/>
              <a:cs typeface="Arial" panose="020B0604020202020204" pitchFamily="34" charset="0"/>
            </a:endParaRPr>
          </a:p>
        </p:txBody>
      </p:sp>
      <p:sp>
        <p:nvSpPr>
          <p:cNvPr id="206851" name="Rectangle 3"/>
          <p:cNvSpPr>
            <a:spLocks noGrp="1" noChangeArrowheads="1"/>
          </p:cNvSpPr>
          <p:nvPr>
            <p:ph type="body" idx="1"/>
          </p:nvPr>
        </p:nvSpPr>
        <p:spPr>
          <a:xfrm>
            <a:off x="6096000" y="1600200"/>
            <a:ext cx="3048000" cy="4525963"/>
          </a:xfrm>
        </p:spPr>
        <p:txBody>
          <a:bodyPr/>
          <a:lstStyle/>
          <a:p>
            <a:pPr algn="r" rtl="1" eaLnBrk="1" hangingPunct="1">
              <a:defRPr/>
            </a:pPr>
            <a:r>
              <a:rPr lang="ar-JO" dirty="0">
                <a:solidFill>
                  <a:schemeClr val="bg1"/>
                </a:solidFill>
                <a:latin typeface="Arial" panose="020B0604020202020204" pitchFamily="34" charset="0"/>
                <a:cs typeface="Arial" panose="020B0604020202020204" pitchFamily="34" charset="0"/>
              </a:rPr>
              <a:t>استثمر هذا المزارع في سوفولك بإنجلترا 18 عامًا في صنع هذا النموذج المصغر لهيكل هيرودس</a:t>
            </a:r>
            <a:endParaRPr lang="en-US" dirty="0">
              <a:solidFill>
                <a:schemeClr val="bg1"/>
              </a:solidFill>
              <a:latin typeface="Arial" panose="020B0604020202020204" pitchFamily="34" charset="0"/>
              <a:cs typeface="Arial" panose="020B0604020202020204" pitchFamily="34" charset="0"/>
            </a:endParaRPr>
          </a:p>
        </p:txBody>
      </p:sp>
      <p:pic>
        <p:nvPicPr>
          <p:cNvPr id="78851" name="Picture 4" descr="GarrardPictur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00200"/>
            <a:ext cx="60960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5"/>
          <p:cNvSpPr>
            <a:spLocks noGrp="1" noChangeArrowheads="1"/>
          </p:cNvSpPr>
          <p:nvPr>
            <p:ph type="title"/>
          </p:nvPr>
        </p:nvSpPr>
        <p:spPr>
          <a:xfrm>
            <a:off x="457200" y="5105400"/>
            <a:ext cx="8229600" cy="1143000"/>
          </a:xfrm>
        </p:spPr>
        <p:txBody>
          <a:bodyPr/>
          <a:lstStyle/>
          <a:p>
            <a:pPr eaLnBrk="1" hangingPunct="1"/>
            <a:r>
              <a:rPr lang="ar-JO" sz="4000" dirty="0">
                <a:solidFill>
                  <a:schemeClr val="bg1"/>
                </a:solidFill>
                <a:latin typeface="Arial" panose="020B0604020202020204" pitchFamily="34" charset="0"/>
                <a:ea typeface="ＭＳ Ｐゴシック" charset="0"/>
                <a:cs typeface="Arial" panose="020B0604020202020204" pitchFamily="34" charset="0"/>
              </a:rPr>
              <a:t>قوس روبنسون</a:t>
            </a:r>
            <a:br>
              <a:rPr lang="en-US" sz="3600" dirty="0">
                <a:solidFill>
                  <a:schemeClr val="bg1"/>
                </a:solidFill>
                <a:latin typeface="Arial" panose="020B0604020202020204" pitchFamily="34" charset="0"/>
                <a:ea typeface="ＭＳ Ｐゴシック" charset="0"/>
                <a:cs typeface="Arial" panose="020B0604020202020204" pitchFamily="34" charset="0"/>
              </a:rPr>
            </a:br>
            <a:r>
              <a:rPr lang="ar-JO" sz="3600" dirty="0">
                <a:solidFill>
                  <a:schemeClr val="bg1"/>
                </a:solidFill>
                <a:latin typeface="Arial" panose="020B0604020202020204" pitchFamily="34" charset="0"/>
                <a:ea typeface="ＭＳ Ｐゴシック" charset="0"/>
                <a:cs typeface="Arial" panose="020B0604020202020204" pitchFamily="34" charset="0"/>
              </a:rPr>
              <a:t>(الزاوية الجنوبية الغربية لهيكل هيرودس)</a:t>
            </a:r>
            <a:endParaRPr lang="en-US" sz="4000"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79874" name="Picture 4" descr="Robinson's Arch"/>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2362200" y="304800"/>
            <a:ext cx="6400800" cy="4338638"/>
          </a:xfrm>
        </p:spPr>
      </p:pic>
      <p:sp>
        <p:nvSpPr>
          <p:cNvPr id="4" name="Oval 5">
            <a:extLst>
              <a:ext uri="{FF2B5EF4-FFF2-40B4-BE49-F238E27FC236}">
                <a16:creationId xmlns:a16="http://schemas.microsoft.com/office/drawing/2014/main" id="{9BBE72E8-9EAC-D24B-BAC9-91E33DD60CA3}"/>
              </a:ext>
            </a:extLst>
          </p:cNvPr>
          <p:cNvSpPr>
            <a:spLocks noChangeArrowheads="1"/>
          </p:cNvSpPr>
          <p:nvPr/>
        </p:nvSpPr>
        <p:spPr bwMode="auto">
          <a:xfrm>
            <a:off x="2051720" y="3140968"/>
            <a:ext cx="3744416" cy="1800200"/>
          </a:xfrm>
          <a:prstGeom prst="ellipse">
            <a:avLst/>
          </a:prstGeom>
          <a:noFill/>
          <a:ln w="63500" cap="rnd">
            <a:solidFill>
              <a:srgbClr val="FF0000"/>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3000" fill="hold"/>
                                        <p:tgtEl>
                                          <p:spTgt spid="4"/>
                                        </p:tgtEl>
                                        <p:attrNameLst>
                                          <p:attrName>style.visibility</p:attrName>
                                        </p:attrNameLst>
                                      </p:cBhvr>
                                      <p:tavLst>
                                        <p:tav tm="0">
                                          <p:val>
                                            <p:strVal val="hidden"/>
                                          </p:val>
                                        </p:tav>
                                        <p:tav tm="50000">
                                          <p:val>
                                            <p:strVal val="visible"/>
                                          </p:val>
                                        </p:tav>
                                      </p:tavLst>
                                    </p:anim>
                                  </p:childTnLst>
                                </p:cTn>
                              </p:par>
                            </p:childTnLst>
                          </p:cTn>
                        </p:par>
                        <p:par>
                          <p:cTn id="7" fill="hold">
                            <p:stCondLst>
                              <p:cond delay="3000"/>
                            </p:stCondLst>
                            <p:childTnLst>
                              <p:par>
                                <p:cTn id="8" presetID="35" presetClass="emph" presetSubtype="0" fill="hold" grpId="1" nodeType="afterEffect">
                                  <p:stCondLst>
                                    <p:cond delay="0"/>
                                  </p:stCondLst>
                                  <p:childTnLst>
                                    <p:anim calcmode="discrete" valueType="str">
                                      <p:cBhvr>
                                        <p:cTn id="9" dur="2000" fill="hold"/>
                                        <p:tgtEl>
                                          <p:spTgt spid="4"/>
                                        </p:tgtEl>
                                        <p:attrNameLst>
                                          <p:attrName>style.visibility</p:attrName>
                                        </p:attrNameLst>
                                      </p:cBhvr>
                                      <p:tavLst>
                                        <p:tav tm="0">
                                          <p:val>
                                            <p:strVal val="hidden"/>
                                          </p:val>
                                        </p:tav>
                                        <p:tav tm="50000">
                                          <p:val>
                                            <p:strVal val="visible"/>
                                          </p:val>
                                        </p:tav>
                                      </p:tavLst>
                                    </p:anim>
                                  </p:childTnLst>
                                </p:cTn>
                              </p:par>
                            </p:childTnLst>
                          </p:cTn>
                        </p:par>
                        <p:par>
                          <p:cTn id="10" fill="hold">
                            <p:stCondLst>
                              <p:cond delay="5000"/>
                            </p:stCondLst>
                            <p:childTnLst>
                              <p:par>
                                <p:cTn id="11" presetID="35" presetClass="emph" presetSubtype="0" fill="hold" grpId="2" nodeType="afterEffect">
                                  <p:stCondLst>
                                    <p:cond delay="0"/>
                                  </p:stCondLst>
                                  <p:childTnLst>
                                    <p:anim calcmode="discrete" valueType="str">
                                      <p:cBhvr>
                                        <p:cTn id="12" dur="2000" fill="hold"/>
                                        <p:tgtEl>
                                          <p:spTgt spid="4"/>
                                        </p:tgtEl>
                                        <p:attrNameLst>
                                          <p:attrName>style.visibility</p:attrName>
                                        </p:attrNameLst>
                                      </p:cBhvr>
                                      <p:tavLst>
                                        <p:tav tm="0">
                                          <p:val>
                                            <p:strVal val="hidden"/>
                                          </p:val>
                                        </p:tav>
                                        <p:tav tm="50000">
                                          <p:val>
                                            <p:strVal val="visible"/>
                                          </p:val>
                                        </p:tav>
                                      </p:tavLst>
                                    </p:anim>
                                  </p:childTnLst>
                                </p:cTn>
                              </p:par>
                            </p:childTnLst>
                          </p:cTn>
                        </p:par>
                        <p:par>
                          <p:cTn id="13" fill="hold">
                            <p:stCondLst>
                              <p:cond delay="7000"/>
                            </p:stCondLst>
                            <p:childTnLst>
                              <p:par>
                                <p:cTn id="14" presetID="10" presetClass="exit" presetSubtype="0" fill="hold" grpId="3" nodeType="afterEffect">
                                  <p:stCondLst>
                                    <p:cond delay="2000"/>
                                  </p:stCondLst>
                                  <p:childTnLst>
                                    <p:animEffect transition="out" filter="fade">
                                      <p:cBhvr>
                                        <p:cTn id="15" dur="2000"/>
                                        <p:tgtEl>
                                          <p:spTgt spid="4"/>
                                        </p:tgtEl>
                                      </p:cBhvr>
                                    </p:animEffect>
                                    <p:set>
                                      <p:cBhvr>
                                        <p:cTn id="16"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Rectangle 5"/>
          <p:cNvSpPr>
            <a:spLocks noGrp="1" noChangeArrowheads="1"/>
          </p:cNvSpPr>
          <p:nvPr>
            <p:ph type="title"/>
          </p:nvPr>
        </p:nvSpPr>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نموذج ساحة الهيكل</a:t>
            </a:r>
            <a:endParaRPr lang="en-US" dirty="0">
              <a:solidFill>
                <a:schemeClr val="bg1"/>
              </a:solidFill>
              <a:latin typeface="Arial" panose="020B0604020202020204" pitchFamily="34" charset="0"/>
              <a:cs typeface="Arial" panose="020B0604020202020204" pitchFamily="34" charset="0"/>
            </a:endParaRPr>
          </a:p>
        </p:txBody>
      </p:sp>
      <p:pic>
        <p:nvPicPr>
          <p:cNvPr id="81922" name="Picture 4" descr="Model of the Temple Court"/>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57200" y="1676400"/>
            <a:ext cx="8153400" cy="5027613"/>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Rectangle 5"/>
          <p:cNvSpPr>
            <a:spLocks noGrp="1" noChangeArrowheads="1"/>
          </p:cNvSpPr>
          <p:nvPr>
            <p:ph type="title"/>
          </p:nvPr>
        </p:nvSpPr>
        <p:spPr>
          <a:xfrm>
            <a:off x="96838" y="274638"/>
            <a:ext cx="9012237" cy="1143000"/>
          </a:xfrm>
        </p:spPr>
        <p:txBody>
          <a:bodyPr/>
          <a:lstStyle/>
          <a:p>
            <a:pPr eaLnBrk="1" hangingPunct="1">
              <a:defRPr/>
            </a:pPr>
            <a:r>
              <a:rPr lang="ar-JO" sz="4000" dirty="0">
                <a:solidFill>
                  <a:schemeClr val="bg1"/>
                </a:solidFill>
                <a:latin typeface="Arial" panose="020B0604020202020204" pitchFamily="34" charset="0"/>
                <a:cs typeface="Arial" panose="020B0604020202020204" pitchFamily="34" charset="0"/>
              </a:rPr>
              <a:t>الزاوية الجنوبية الغربية لجبل الهيكل</a:t>
            </a:r>
            <a:endParaRPr lang="en-US" sz="4000" dirty="0">
              <a:solidFill>
                <a:schemeClr val="bg1"/>
              </a:solidFill>
              <a:latin typeface="Arial" panose="020B0604020202020204" pitchFamily="34" charset="0"/>
              <a:cs typeface="Arial" panose="020B0604020202020204" pitchFamily="34" charset="0"/>
            </a:endParaRPr>
          </a:p>
        </p:txBody>
      </p:sp>
      <p:pic>
        <p:nvPicPr>
          <p:cNvPr id="83970" name="Picture 8" descr="Model of the South Corner of the Temple Mount"/>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85800" y="1489075"/>
            <a:ext cx="7848600" cy="4987925"/>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Rectangle 5"/>
          <p:cNvSpPr>
            <a:spLocks noGrp="1" noChangeArrowheads="1"/>
          </p:cNvSpPr>
          <p:nvPr>
            <p:ph type="title"/>
          </p:nvPr>
        </p:nvSpPr>
        <p:spPr>
          <a:xfrm>
            <a:off x="4648200" y="1066800"/>
            <a:ext cx="4267200" cy="4602163"/>
          </a:xfrm>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المخطط الأرضي لخيمة الإجتماع</a:t>
            </a:r>
            <a:endParaRPr lang="en-US" dirty="0">
              <a:solidFill>
                <a:schemeClr val="bg1"/>
              </a:solidFill>
              <a:latin typeface="Arial" panose="020B0604020202020204" pitchFamily="34" charset="0"/>
              <a:cs typeface="Arial" panose="020B0604020202020204" pitchFamily="34" charset="0"/>
            </a:endParaRPr>
          </a:p>
        </p:txBody>
      </p:sp>
      <p:pic>
        <p:nvPicPr>
          <p:cNvPr id="31746" name="Picture 4" descr="Ground Plan for the Tabernacle"/>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4308475" cy="6858000"/>
          </a:xfrm>
        </p:spPr>
      </p:pic>
      <p:sp>
        <p:nvSpPr>
          <p:cNvPr id="5" name="TextBox 4">
            <a:extLst>
              <a:ext uri="{FF2B5EF4-FFF2-40B4-BE49-F238E27FC236}">
                <a16:creationId xmlns:a16="http://schemas.microsoft.com/office/drawing/2014/main" id="{DC6E289A-CB49-0C4C-A1E6-CC97966F4F1F}"/>
              </a:ext>
            </a:extLst>
          </p:cNvPr>
          <p:cNvSpPr txBox="1"/>
          <p:nvPr/>
        </p:nvSpPr>
        <p:spPr>
          <a:xfrm>
            <a:off x="2183482" y="908720"/>
            <a:ext cx="1824707" cy="276999"/>
          </a:xfrm>
          <a:prstGeom prst="rect">
            <a:avLst/>
          </a:prstGeom>
          <a:solidFill>
            <a:schemeClr val="bg1"/>
          </a:solidFill>
        </p:spPr>
        <p:txBody>
          <a:bodyPr wrap="square" rtlCol="0">
            <a:spAutoFit/>
          </a:bodyPr>
          <a:lstStyle/>
          <a:p>
            <a:pPr algn="ctr"/>
            <a:r>
              <a:rPr lang="ar-JO" altLang="zh-CN" sz="1200" b="1" dirty="0">
                <a:latin typeface="Arial" panose="020B0604020202020204" pitchFamily="34" charset="0"/>
                <a:cs typeface="Arial" panose="020B0604020202020204" pitchFamily="34" charset="0"/>
              </a:rPr>
              <a:t>تابوت العهد</a:t>
            </a:r>
            <a:endParaRPr lang="zh-CN" altLang="en-US" sz="1200" b="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B6D804E-3112-F24E-BD80-81DB333B3A50}"/>
              </a:ext>
            </a:extLst>
          </p:cNvPr>
          <p:cNvSpPr/>
          <p:nvPr/>
        </p:nvSpPr>
        <p:spPr>
          <a:xfrm>
            <a:off x="683568" y="1772816"/>
            <a:ext cx="1080120" cy="253916"/>
          </a:xfrm>
          <a:prstGeom prst="rect">
            <a:avLst/>
          </a:prstGeom>
          <a:solidFill>
            <a:schemeClr val="bg1"/>
          </a:solidFill>
        </p:spPr>
        <p:txBody>
          <a:bodyPr wrap="square">
            <a:spAutoFit/>
          </a:bodyPr>
          <a:lstStyle/>
          <a:p>
            <a:pPr algn="ctr"/>
            <a:r>
              <a:rPr lang="ar-JO" altLang="zh-CN" sz="1050" b="1" dirty="0">
                <a:latin typeface="Arial" panose="020B0604020202020204" pitchFamily="34" charset="0"/>
                <a:cs typeface="Arial" panose="020B0604020202020204" pitchFamily="34" charset="0"/>
              </a:rPr>
              <a:t>المنارة</a:t>
            </a:r>
            <a:endParaRPr lang="zh-CN" altLang="en-US" sz="1800" b="1"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C46CD09E-3D53-BE4A-A396-B7D0FE27D46C}"/>
              </a:ext>
            </a:extLst>
          </p:cNvPr>
          <p:cNvSpPr/>
          <p:nvPr/>
        </p:nvSpPr>
        <p:spPr>
          <a:xfrm>
            <a:off x="1" y="4554"/>
            <a:ext cx="4308474" cy="400110"/>
          </a:xfrm>
          <a:prstGeom prst="rect">
            <a:avLst/>
          </a:prstGeom>
          <a:solidFill>
            <a:schemeClr val="bg1"/>
          </a:solidFill>
        </p:spPr>
        <p:txBody>
          <a:bodyPr wrap="square">
            <a:spAutoFit/>
          </a:bodyPr>
          <a:lstStyle/>
          <a:p>
            <a:pPr algn="ctr"/>
            <a:r>
              <a:rPr lang="ar-JO" altLang="zh-CN" sz="2000" b="1" dirty="0">
                <a:latin typeface="Arial" panose="020B0604020202020204" pitchFamily="34" charset="0"/>
                <a:cs typeface="Arial" panose="020B0604020202020204" pitchFamily="34" charset="0"/>
              </a:rPr>
              <a:t>المخطط الأرضي لخيمة الإجتماع</a:t>
            </a:r>
            <a:endParaRPr lang="zh-CN" altLang="en-US" sz="2000" b="1"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311B85C0-97FE-4C44-8090-3416DCBEDB37}"/>
              </a:ext>
            </a:extLst>
          </p:cNvPr>
          <p:cNvGrpSpPr/>
          <p:nvPr/>
        </p:nvGrpSpPr>
        <p:grpSpPr>
          <a:xfrm>
            <a:off x="1907703" y="1700808"/>
            <a:ext cx="658632" cy="1063732"/>
            <a:chOff x="1907703" y="1700808"/>
            <a:chExt cx="658632" cy="1063732"/>
          </a:xfrm>
        </p:grpSpPr>
        <p:sp>
          <p:nvSpPr>
            <p:cNvPr id="2" name="Rectangle 1">
              <a:extLst>
                <a:ext uri="{FF2B5EF4-FFF2-40B4-BE49-F238E27FC236}">
                  <a16:creationId xmlns:a16="http://schemas.microsoft.com/office/drawing/2014/main" id="{D345CA31-509E-5643-B89E-9EDDCE02630E}"/>
                </a:ext>
              </a:extLst>
            </p:cNvPr>
            <p:cNvSpPr/>
            <p:nvPr/>
          </p:nvSpPr>
          <p:spPr bwMode="auto">
            <a:xfrm>
              <a:off x="1907703" y="1700808"/>
              <a:ext cx="648000" cy="144016"/>
            </a:xfrm>
            <a:prstGeom prst="rect">
              <a:avLst/>
            </a:prstGeom>
            <a:solidFill>
              <a:srgbClr val="FCF89E"/>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19" name="Rectangle 18">
              <a:extLst>
                <a:ext uri="{FF2B5EF4-FFF2-40B4-BE49-F238E27FC236}">
                  <a16:creationId xmlns:a16="http://schemas.microsoft.com/office/drawing/2014/main" id="{F765CD30-D862-4247-A87A-A98A1114FE07}"/>
                </a:ext>
              </a:extLst>
            </p:cNvPr>
            <p:cNvSpPr/>
            <p:nvPr/>
          </p:nvSpPr>
          <p:spPr bwMode="auto">
            <a:xfrm>
              <a:off x="1918335" y="2620524"/>
              <a:ext cx="648000" cy="144016"/>
            </a:xfrm>
            <a:prstGeom prst="rect">
              <a:avLst/>
            </a:prstGeom>
            <a:solidFill>
              <a:srgbClr val="FCF89E"/>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grpSp>
      <p:sp>
        <p:nvSpPr>
          <p:cNvPr id="17" name="TextBox 16">
            <a:extLst>
              <a:ext uri="{FF2B5EF4-FFF2-40B4-BE49-F238E27FC236}">
                <a16:creationId xmlns:a16="http://schemas.microsoft.com/office/drawing/2014/main" id="{0BDA79DF-D7A9-E54A-8800-A1ADFDFF5E8A}"/>
              </a:ext>
            </a:extLst>
          </p:cNvPr>
          <p:cNvSpPr txBox="1"/>
          <p:nvPr/>
        </p:nvSpPr>
        <p:spPr>
          <a:xfrm>
            <a:off x="1827565" y="1620224"/>
            <a:ext cx="800219" cy="230832"/>
          </a:xfrm>
          <a:prstGeom prst="rect">
            <a:avLst/>
          </a:prstGeom>
          <a:noFill/>
        </p:spPr>
        <p:txBody>
          <a:bodyPr wrap="square" rtlCol="0">
            <a:spAutoFit/>
          </a:bodyPr>
          <a:lstStyle/>
          <a:p>
            <a:pPr algn="ctr"/>
            <a:r>
              <a:rPr lang="ar-JO" altLang="zh-CN" sz="900" b="1" dirty="0">
                <a:latin typeface="Arial" panose="020B0604020202020204" pitchFamily="34" charset="0"/>
                <a:cs typeface="Arial" panose="020B0604020202020204" pitchFamily="34" charset="0"/>
              </a:rPr>
              <a:t>قدس الأقداس</a:t>
            </a:r>
            <a:endParaRPr lang="zh-CN" altLang="en-US" sz="900" b="1"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3FD55FC8-C0E8-0441-B232-AA8CAC36D2DF}"/>
              </a:ext>
            </a:extLst>
          </p:cNvPr>
          <p:cNvSpPr txBox="1"/>
          <p:nvPr/>
        </p:nvSpPr>
        <p:spPr>
          <a:xfrm>
            <a:off x="1832881" y="2694112"/>
            <a:ext cx="800219" cy="230832"/>
          </a:xfrm>
          <a:prstGeom prst="rect">
            <a:avLst/>
          </a:prstGeom>
          <a:noFill/>
        </p:spPr>
        <p:txBody>
          <a:bodyPr wrap="square" rtlCol="0">
            <a:spAutoFit/>
          </a:bodyPr>
          <a:lstStyle/>
          <a:p>
            <a:pPr algn="ctr"/>
            <a:r>
              <a:rPr lang="ar-JO" altLang="zh-CN" sz="900" b="1" dirty="0">
                <a:latin typeface="Arial" panose="020B0604020202020204" pitchFamily="34" charset="0"/>
                <a:cs typeface="Arial" panose="020B0604020202020204" pitchFamily="34" charset="0"/>
              </a:rPr>
              <a:t>القدس</a:t>
            </a:r>
            <a:endParaRPr lang="zh-CN" altLang="en-US" sz="900" b="1"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CF1D043B-266E-CA43-AA63-2752C06FFFD7}"/>
              </a:ext>
            </a:extLst>
          </p:cNvPr>
          <p:cNvSpPr/>
          <p:nvPr/>
        </p:nvSpPr>
        <p:spPr>
          <a:xfrm>
            <a:off x="2826029" y="1677932"/>
            <a:ext cx="1080120" cy="253916"/>
          </a:xfrm>
          <a:prstGeom prst="rect">
            <a:avLst/>
          </a:prstGeom>
          <a:solidFill>
            <a:schemeClr val="bg1"/>
          </a:solidFill>
        </p:spPr>
        <p:txBody>
          <a:bodyPr wrap="square">
            <a:spAutoFit/>
          </a:bodyPr>
          <a:lstStyle/>
          <a:p>
            <a:pPr algn="ctr"/>
            <a:r>
              <a:rPr lang="ar-JO" altLang="zh-CN" sz="1050" b="1" dirty="0">
                <a:latin typeface="Arial" panose="020B0604020202020204" pitchFamily="34" charset="0"/>
                <a:cs typeface="Arial" panose="020B0604020202020204" pitchFamily="34" charset="0"/>
              </a:rPr>
              <a:t>الحجاب</a:t>
            </a:r>
            <a:endParaRPr lang="zh-CN" altLang="en-US" sz="1800" b="1" dirty="0">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CE54760C-E2A5-5A48-9A4A-9503175755D0}"/>
              </a:ext>
            </a:extLst>
          </p:cNvPr>
          <p:cNvSpPr/>
          <p:nvPr/>
        </p:nvSpPr>
        <p:spPr>
          <a:xfrm>
            <a:off x="2826029" y="1988840"/>
            <a:ext cx="1080120" cy="253916"/>
          </a:xfrm>
          <a:prstGeom prst="rect">
            <a:avLst/>
          </a:prstGeom>
          <a:solidFill>
            <a:schemeClr val="bg1"/>
          </a:solidFill>
        </p:spPr>
        <p:txBody>
          <a:bodyPr wrap="square">
            <a:spAutoFit/>
          </a:bodyPr>
          <a:lstStyle/>
          <a:p>
            <a:pPr algn="ctr"/>
            <a:r>
              <a:rPr lang="ar-JO" altLang="zh-CN" sz="1050" b="1" dirty="0">
                <a:latin typeface="Arial" panose="020B0604020202020204" pitchFamily="34" charset="0"/>
                <a:cs typeface="Arial" panose="020B0604020202020204" pitchFamily="34" charset="0"/>
              </a:rPr>
              <a:t>مذبح البخور</a:t>
            </a:r>
            <a:endParaRPr lang="zh-CN" altLang="en-US" sz="1800" b="1"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1B51EBA1-9324-6A45-A608-B8DE586C9AB1}"/>
              </a:ext>
            </a:extLst>
          </p:cNvPr>
          <p:cNvSpPr/>
          <p:nvPr/>
        </p:nvSpPr>
        <p:spPr>
          <a:xfrm>
            <a:off x="2831345" y="2586208"/>
            <a:ext cx="1080120" cy="253916"/>
          </a:xfrm>
          <a:prstGeom prst="rect">
            <a:avLst/>
          </a:prstGeom>
          <a:solidFill>
            <a:schemeClr val="bg1"/>
          </a:solidFill>
        </p:spPr>
        <p:txBody>
          <a:bodyPr wrap="square">
            <a:spAutoFit/>
          </a:bodyPr>
          <a:lstStyle/>
          <a:p>
            <a:pPr algn="ctr"/>
            <a:r>
              <a:rPr lang="ar-JO" altLang="zh-CN" sz="1050" b="1" dirty="0">
                <a:latin typeface="Arial" panose="020B0604020202020204" pitchFamily="34" charset="0"/>
                <a:cs typeface="Arial" panose="020B0604020202020204" pitchFamily="34" charset="0"/>
              </a:rPr>
              <a:t>مائدة خبز الوجوه</a:t>
            </a:r>
            <a:endParaRPr lang="zh-CN" altLang="en-US" sz="1800" b="1" dirty="0">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F98EEF59-1B8E-594F-8E37-D99E4FFD8C59}"/>
              </a:ext>
            </a:extLst>
          </p:cNvPr>
          <p:cNvSpPr/>
          <p:nvPr/>
        </p:nvSpPr>
        <p:spPr>
          <a:xfrm>
            <a:off x="2795047" y="3658830"/>
            <a:ext cx="1080120" cy="253916"/>
          </a:xfrm>
          <a:prstGeom prst="rect">
            <a:avLst/>
          </a:prstGeom>
          <a:solidFill>
            <a:schemeClr val="bg1"/>
          </a:solidFill>
        </p:spPr>
        <p:txBody>
          <a:bodyPr wrap="square">
            <a:spAutoFit/>
          </a:bodyPr>
          <a:lstStyle/>
          <a:p>
            <a:pPr algn="ctr"/>
            <a:r>
              <a:rPr lang="ar-JO" altLang="zh-CN" sz="1050" b="1" dirty="0">
                <a:latin typeface="Arial" panose="020B0604020202020204" pitchFamily="34" charset="0"/>
                <a:cs typeface="Arial" panose="020B0604020202020204" pitchFamily="34" charset="0"/>
              </a:rPr>
              <a:t>المرحضة</a:t>
            </a:r>
            <a:endParaRPr lang="zh-CN" altLang="en-US" sz="1800" b="1" dirty="0">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D1222F5A-D844-9E4C-9151-30726DE931ED}"/>
              </a:ext>
            </a:extLst>
          </p:cNvPr>
          <p:cNvSpPr/>
          <p:nvPr/>
        </p:nvSpPr>
        <p:spPr>
          <a:xfrm>
            <a:off x="1714927" y="3356992"/>
            <a:ext cx="1080120" cy="253916"/>
          </a:xfrm>
          <a:prstGeom prst="rect">
            <a:avLst/>
          </a:prstGeom>
          <a:solidFill>
            <a:schemeClr val="bg1"/>
          </a:solidFill>
        </p:spPr>
        <p:txBody>
          <a:bodyPr wrap="square">
            <a:spAutoFit/>
          </a:bodyPr>
          <a:lstStyle/>
          <a:p>
            <a:pPr algn="ctr"/>
            <a:r>
              <a:rPr lang="ar-JO" altLang="zh-CN" sz="1050" b="1" dirty="0">
                <a:latin typeface="Arial" panose="020B0604020202020204" pitchFamily="34" charset="0"/>
                <a:cs typeface="Arial" panose="020B0604020202020204" pitchFamily="34" charset="0"/>
              </a:rPr>
              <a:t>المدخل</a:t>
            </a:r>
            <a:endParaRPr lang="zh-CN" altLang="en-US" sz="1800" b="1" dirty="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1ECD2D01-0D83-9E47-84E2-865748C0B9E1}"/>
              </a:ext>
            </a:extLst>
          </p:cNvPr>
          <p:cNvSpPr/>
          <p:nvPr/>
        </p:nvSpPr>
        <p:spPr>
          <a:xfrm>
            <a:off x="2597430" y="4430956"/>
            <a:ext cx="1080120" cy="253916"/>
          </a:xfrm>
          <a:prstGeom prst="rect">
            <a:avLst/>
          </a:prstGeom>
          <a:solidFill>
            <a:schemeClr val="bg1"/>
          </a:solidFill>
        </p:spPr>
        <p:txBody>
          <a:bodyPr wrap="square">
            <a:spAutoFit/>
          </a:bodyPr>
          <a:lstStyle/>
          <a:p>
            <a:pPr algn="ctr"/>
            <a:r>
              <a:rPr lang="ar-JO" altLang="zh-CN" sz="1050" b="1" dirty="0">
                <a:latin typeface="Arial" panose="020B0604020202020204" pitchFamily="34" charset="0"/>
                <a:cs typeface="Arial" panose="020B0604020202020204" pitchFamily="34" charset="0"/>
              </a:rPr>
              <a:t>المذبح النحاسي</a:t>
            </a:r>
            <a:endParaRPr lang="zh-CN" altLang="en-US" sz="1800" b="1" dirty="0">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97A339DA-E2AA-3745-AF98-85EDFB243F5B}"/>
              </a:ext>
            </a:extLst>
          </p:cNvPr>
          <p:cNvSpPr/>
          <p:nvPr/>
        </p:nvSpPr>
        <p:spPr>
          <a:xfrm>
            <a:off x="13717" y="4365104"/>
            <a:ext cx="597843" cy="400110"/>
          </a:xfrm>
          <a:prstGeom prst="rect">
            <a:avLst/>
          </a:prstGeom>
          <a:solidFill>
            <a:schemeClr val="bg1"/>
          </a:solidFill>
        </p:spPr>
        <p:txBody>
          <a:bodyPr wrap="square">
            <a:spAutoFit/>
          </a:bodyPr>
          <a:lstStyle/>
          <a:p>
            <a:pPr algn="ctr"/>
            <a:r>
              <a:rPr lang="ar-JO" altLang="zh-CN" sz="1000" b="1" dirty="0">
                <a:latin typeface="Arial" panose="020B0604020202020204" pitchFamily="34" charset="0"/>
                <a:cs typeface="Arial" panose="020B0604020202020204" pitchFamily="34" charset="0"/>
              </a:rPr>
              <a:t>الحدود الخارجية</a:t>
            </a:r>
            <a:endParaRPr lang="zh-CN" altLang="en-US" sz="1600" b="1" dirty="0">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B4C99D7D-E4E5-CB4F-BE63-E3DA7725B79B}"/>
              </a:ext>
            </a:extLst>
          </p:cNvPr>
          <p:cNvSpPr/>
          <p:nvPr/>
        </p:nvSpPr>
        <p:spPr>
          <a:xfrm>
            <a:off x="2554899" y="6589290"/>
            <a:ext cx="1080120" cy="253916"/>
          </a:xfrm>
          <a:prstGeom prst="rect">
            <a:avLst/>
          </a:prstGeom>
          <a:solidFill>
            <a:schemeClr val="bg1"/>
          </a:solidFill>
        </p:spPr>
        <p:txBody>
          <a:bodyPr wrap="square">
            <a:spAutoFit/>
          </a:bodyPr>
          <a:lstStyle/>
          <a:p>
            <a:pPr algn="ctr"/>
            <a:r>
              <a:rPr lang="ar-JO" altLang="zh-CN" sz="1050" b="1" dirty="0">
                <a:latin typeface="Arial" panose="020B0604020202020204" pitchFamily="34" charset="0"/>
                <a:cs typeface="Arial" panose="020B0604020202020204" pitchFamily="34" charset="0"/>
              </a:rPr>
              <a:t>المدخل</a:t>
            </a:r>
            <a:endParaRPr lang="zh-CN" altLang="en-US" sz="1800" b="1" dirty="0">
              <a:latin typeface="Arial" panose="020B0604020202020204" pitchFamily="34" charset="0"/>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Rectangle 5"/>
          <p:cNvSpPr>
            <a:spLocks noGrp="1" noChangeArrowheads="1"/>
          </p:cNvSpPr>
          <p:nvPr>
            <p:ph type="title"/>
          </p:nvPr>
        </p:nvSpPr>
        <p:spPr>
          <a:xfrm>
            <a:off x="457200" y="4953000"/>
            <a:ext cx="8229600" cy="1143000"/>
          </a:xfrm>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سور الهيكل الشرقي</a:t>
            </a:r>
            <a:endParaRPr lang="en-US" dirty="0">
              <a:solidFill>
                <a:schemeClr val="bg1"/>
              </a:solidFill>
              <a:latin typeface="Arial" panose="020B0604020202020204" pitchFamily="34" charset="0"/>
              <a:cs typeface="Arial" panose="020B0604020202020204" pitchFamily="34" charset="0"/>
            </a:endParaRPr>
          </a:p>
        </p:txBody>
      </p:sp>
      <p:pic>
        <p:nvPicPr>
          <p:cNvPr id="86018" name="Picture 4" descr="The Eastern Wall of the Temple"/>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533400" y="533400"/>
            <a:ext cx="8153400" cy="4038600"/>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5"/>
          <p:cNvSpPr>
            <a:spLocks noGrp="1" noChangeArrowheads="1"/>
          </p:cNvSpPr>
          <p:nvPr>
            <p:ph type="title"/>
          </p:nvPr>
        </p:nvSpPr>
        <p:spPr>
          <a:xfrm>
            <a:off x="457200" y="503238"/>
            <a:ext cx="3810000" cy="5897562"/>
          </a:xfrm>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أنواع البناء        في موقع الهيكل</a:t>
            </a:r>
            <a:endParaRPr lang="en-US" dirty="0">
              <a:solidFill>
                <a:schemeClr val="bg1"/>
              </a:solidFill>
              <a:latin typeface="Arial" panose="020B0604020202020204" pitchFamily="34" charset="0"/>
              <a:cs typeface="Arial" panose="020B0604020202020204" pitchFamily="34" charset="0"/>
            </a:endParaRPr>
          </a:p>
        </p:txBody>
      </p:sp>
      <p:pic>
        <p:nvPicPr>
          <p:cNvPr id="88066" name="Picture 4" descr="Types of Masonry of the Temple Site"/>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733925" y="0"/>
            <a:ext cx="4410075" cy="7086600"/>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Rectangle 5"/>
          <p:cNvSpPr>
            <a:spLocks noGrp="1" noChangeArrowheads="1"/>
          </p:cNvSpPr>
          <p:nvPr>
            <p:ph type="title"/>
          </p:nvPr>
        </p:nvSpPr>
        <p:spPr>
          <a:xfrm>
            <a:off x="457200" y="274638"/>
            <a:ext cx="8229600" cy="1630362"/>
          </a:xfrm>
        </p:spPr>
        <p:txBody>
          <a:bodyPr/>
          <a:lstStyle/>
          <a:p>
            <a:pPr eaLnBrk="1" hangingPunct="1">
              <a:defRPr/>
            </a:pPr>
            <a:r>
              <a:rPr lang="ar-JO" sz="3600" dirty="0">
                <a:solidFill>
                  <a:schemeClr val="bg1"/>
                </a:solidFill>
                <a:latin typeface="Arial" panose="020B0604020202020204" pitchFamily="34" charset="0"/>
                <a:cs typeface="Arial" panose="020B0604020202020204" pitchFamily="34" charset="0"/>
              </a:rPr>
              <a:t>البوابة المزدوجة في الجدار الجنوبي. وكان الناس يدخلون من الباب الأيمن ويخرجون من الباب الأيسر.</a:t>
            </a:r>
            <a:endParaRPr lang="en-US" sz="3600" dirty="0">
              <a:solidFill>
                <a:schemeClr val="bg1"/>
              </a:solidFill>
              <a:latin typeface="Arial" panose="020B0604020202020204" pitchFamily="34" charset="0"/>
              <a:cs typeface="Arial" panose="020B0604020202020204" pitchFamily="34" charset="0"/>
            </a:endParaRPr>
          </a:p>
        </p:txBody>
      </p:sp>
      <p:pic>
        <p:nvPicPr>
          <p:cNvPr id="90114" name="Picture 4" descr="The Double Gate in the Southern Wall"/>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09600" y="1981200"/>
            <a:ext cx="8077200" cy="4614863"/>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Rectangle 5"/>
          <p:cNvSpPr>
            <a:spLocks noGrp="1" noChangeArrowheads="1"/>
          </p:cNvSpPr>
          <p:nvPr>
            <p:ph type="title"/>
          </p:nvPr>
        </p:nvSpPr>
        <p:spPr>
          <a:xfrm>
            <a:off x="381000" y="4343400"/>
            <a:ext cx="8534400" cy="2209800"/>
          </a:xfrm>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الممر المقبب المؤدي من البوابة المزدوجة إلى الأفنية الخارجية.</a:t>
            </a:r>
            <a:endParaRPr lang="en-US" dirty="0">
              <a:solidFill>
                <a:schemeClr val="bg1"/>
              </a:solidFill>
              <a:latin typeface="Arial" panose="020B0604020202020204" pitchFamily="34" charset="0"/>
              <a:cs typeface="Arial" panose="020B0604020202020204" pitchFamily="34" charset="0"/>
            </a:endParaRPr>
          </a:p>
        </p:txBody>
      </p:sp>
      <p:pic>
        <p:nvPicPr>
          <p:cNvPr id="92162" name="Picture 4" descr="Interior View of the Domed Passageway"/>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81000" y="228600"/>
            <a:ext cx="5486400" cy="3886200"/>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Rectangle 5"/>
          <p:cNvSpPr>
            <a:spLocks noGrp="1" noChangeArrowheads="1"/>
          </p:cNvSpPr>
          <p:nvPr>
            <p:ph type="title"/>
          </p:nvPr>
        </p:nvSpPr>
        <p:spPr>
          <a:xfrm>
            <a:off x="457200" y="457200"/>
            <a:ext cx="8229600" cy="1143000"/>
          </a:xfrm>
        </p:spPr>
        <p:txBody>
          <a:bodyPr/>
          <a:lstStyle/>
          <a:p>
            <a:pPr eaLnBrk="1" hangingPunct="1">
              <a:defRPr/>
            </a:pPr>
            <a:r>
              <a:rPr lang="ar-JO" sz="4000" dirty="0">
                <a:solidFill>
                  <a:schemeClr val="bg1"/>
                </a:solidFill>
                <a:latin typeface="Arial" panose="020B0604020202020204" pitchFamily="34" charset="0"/>
                <a:cs typeface="Arial" panose="020B0604020202020204" pitchFamily="34" charset="0"/>
              </a:rPr>
              <a:t>البوابة الثلاثية التي يستخدمها كهنة الهيكل.</a:t>
            </a:r>
            <a:endParaRPr lang="en-US" sz="4000" dirty="0">
              <a:solidFill>
                <a:schemeClr val="bg1"/>
              </a:solidFill>
              <a:latin typeface="Arial" panose="020B0604020202020204" pitchFamily="34" charset="0"/>
              <a:cs typeface="Arial" panose="020B0604020202020204" pitchFamily="34" charset="0"/>
            </a:endParaRPr>
          </a:p>
        </p:txBody>
      </p:sp>
      <p:pic>
        <p:nvPicPr>
          <p:cNvPr id="94210" name="Picture 4" descr="The Triple Gate"/>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2438400" y="1981200"/>
            <a:ext cx="6400800" cy="4592638"/>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Rectangle 5"/>
          <p:cNvSpPr>
            <a:spLocks noGrp="1" noChangeArrowheads="1"/>
          </p:cNvSpPr>
          <p:nvPr>
            <p:ph type="title"/>
          </p:nvPr>
        </p:nvSpPr>
        <p:spPr>
          <a:xfrm>
            <a:off x="5410200" y="274638"/>
            <a:ext cx="3505200" cy="5897562"/>
          </a:xfrm>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البوابة الشرقية أو بوابة شوشان.</a:t>
            </a:r>
            <a:endParaRPr lang="en-US" dirty="0">
              <a:solidFill>
                <a:schemeClr val="bg1"/>
              </a:solidFill>
              <a:latin typeface="Arial" panose="020B0604020202020204" pitchFamily="34" charset="0"/>
              <a:cs typeface="Arial" panose="020B0604020202020204" pitchFamily="34" charset="0"/>
            </a:endParaRPr>
          </a:p>
        </p:txBody>
      </p:sp>
      <p:pic>
        <p:nvPicPr>
          <p:cNvPr id="96258" name="Picture 4" descr="The Eastern Gate"/>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228600" y="685800"/>
            <a:ext cx="4949825" cy="5562600"/>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Grp="1" noChangeArrowheads="1"/>
          </p:cNvSpPr>
          <p:nvPr>
            <p:ph type="title"/>
          </p:nvPr>
        </p:nvSpPr>
        <p:spPr>
          <a:xfrm>
            <a:off x="533400" y="5257800"/>
            <a:ext cx="8229600" cy="1143000"/>
          </a:xfrm>
        </p:spPr>
        <p:txBody>
          <a:bodyPr/>
          <a:lstStyle/>
          <a:p>
            <a:pPr eaLnBrk="1" hangingPunct="1">
              <a:defRPr/>
            </a:pPr>
            <a:r>
              <a:rPr lang="ar-JO" sz="4000" dirty="0">
                <a:solidFill>
                  <a:schemeClr val="bg1"/>
                </a:solidFill>
                <a:latin typeface="Arial" panose="020B0604020202020204" pitchFamily="34" charset="0"/>
                <a:cs typeface="Arial" panose="020B0604020202020204" pitchFamily="34" charset="0"/>
              </a:rPr>
              <a:t>بوابة ويلسون، مدخل كبير للشرفة الغربية.</a:t>
            </a:r>
            <a:endParaRPr lang="en-US" sz="4000" dirty="0">
              <a:solidFill>
                <a:schemeClr val="bg1"/>
              </a:solidFill>
              <a:latin typeface="Arial" panose="020B0604020202020204" pitchFamily="34" charset="0"/>
              <a:cs typeface="Arial" panose="020B0604020202020204" pitchFamily="34" charset="0"/>
            </a:endParaRPr>
          </a:p>
        </p:txBody>
      </p:sp>
      <p:pic>
        <p:nvPicPr>
          <p:cNvPr id="98306" name="Picture 4" descr="Wilson's Gate"/>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990600" y="76200"/>
            <a:ext cx="7239000" cy="4983163"/>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Rectangle 5"/>
          <p:cNvSpPr>
            <a:spLocks noGrp="1" noChangeArrowheads="1"/>
          </p:cNvSpPr>
          <p:nvPr>
            <p:ph type="title"/>
          </p:nvPr>
        </p:nvSpPr>
        <p:spPr>
          <a:xfrm>
            <a:off x="4953000" y="274638"/>
            <a:ext cx="3733800" cy="6202362"/>
          </a:xfrm>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قوس ويلسون الذي يدعم الجسر الممتد على وادي تيروبيون</a:t>
            </a:r>
            <a:endParaRPr lang="en-US" dirty="0">
              <a:solidFill>
                <a:schemeClr val="bg1"/>
              </a:solidFill>
              <a:latin typeface="Arial" panose="020B0604020202020204" pitchFamily="34" charset="0"/>
              <a:cs typeface="Arial" panose="020B0604020202020204" pitchFamily="34" charset="0"/>
            </a:endParaRPr>
          </a:p>
        </p:txBody>
      </p:sp>
      <p:pic>
        <p:nvPicPr>
          <p:cNvPr id="100354" name="Picture 4" descr="Wilson's Arch"/>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04800" y="304800"/>
            <a:ext cx="4343400" cy="6248400"/>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Rectangle 5"/>
          <p:cNvSpPr>
            <a:spLocks noGrp="1" noChangeArrowheads="1"/>
          </p:cNvSpPr>
          <p:nvPr>
            <p:ph type="title"/>
          </p:nvPr>
        </p:nvSpPr>
        <p:spPr>
          <a:xfrm>
            <a:off x="457200" y="274638"/>
            <a:ext cx="3886200" cy="6354762"/>
          </a:xfrm>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بوابات الهيكل</a:t>
            </a:r>
            <a:endParaRPr lang="en-US" dirty="0">
              <a:solidFill>
                <a:schemeClr val="bg1"/>
              </a:solidFill>
              <a:latin typeface="Arial" panose="020B0604020202020204" pitchFamily="34" charset="0"/>
              <a:cs typeface="Arial" panose="020B0604020202020204" pitchFamily="34" charset="0"/>
            </a:endParaRPr>
          </a:p>
        </p:txBody>
      </p:sp>
      <p:pic>
        <p:nvPicPr>
          <p:cNvPr id="102402" name="Picture 4" descr="The Temple Gates"/>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657725" y="304800"/>
            <a:ext cx="4257675" cy="6324600"/>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5" name="Rectangle 5"/>
          <p:cNvSpPr>
            <a:spLocks noGrp="1" noChangeArrowheads="1"/>
          </p:cNvSpPr>
          <p:nvPr>
            <p:ph type="title"/>
          </p:nvPr>
        </p:nvSpPr>
        <p:spPr>
          <a:xfrm>
            <a:off x="457200" y="838200"/>
            <a:ext cx="8229600" cy="1143000"/>
          </a:xfrm>
        </p:spPr>
        <p:txBody>
          <a:bodyPr/>
          <a:lstStyle/>
          <a:p>
            <a:pPr eaLnBrk="1" hangingPunct="1">
              <a:defRPr/>
            </a:pPr>
            <a:r>
              <a:rPr lang="ar-JO" sz="4000" dirty="0">
                <a:solidFill>
                  <a:schemeClr val="bg1"/>
                </a:solidFill>
                <a:latin typeface="Arial" panose="020B0604020202020204" pitchFamily="34" charset="0"/>
                <a:cs typeface="Arial" panose="020B0604020202020204" pitchFamily="34" charset="0"/>
              </a:rPr>
              <a:t>السوق الخارج السور الجنوبي</a:t>
            </a:r>
            <a:endParaRPr lang="en-US" sz="4000" dirty="0">
              <a:solidFill>
                <a:schemeClr val="bg1"/>
              </a:solidFill>
              <a:latin typeface="Arial" panose="020B0604020202020204" pitchFamily="34" charset="0"/>
              <a:cs typeface="Arial" panose="020B0604020202020204" pitchFamily="34" charset="0"/>
            </a:endParaRPr>
          </a:p>
        </p:txBody>
      </p:sp>
      <p:pic>
        <p:nvPicPr>
          <p:cNvPr id="104450" name="Picture 4" descr="Market Outside the Southern Wall"/>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81000" y="2133600"/>
            <a:ext cx="8382000" cy="4038600"/>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5"/>
          <p:cNvSpPr>
            <a:spLocks noGrp="1" noChangeArrowheads="1"/>
          </p:cNvSpPr>
          <p:nvPr>
            <p:ph type="title"/>
          </p:nvPr>
        </p:nvSpPr>
        <p:spPr>
          <a:xfrm>
            <a:off x="533400" y="457200"/>
            <a:ext cx="8229600" cy="1143000"/>
          </a:xfrm>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نموذج خيمة الإجتماع</a:t>
            </a:r>
            <a:endParaRPr lang="en-US" dirty="0">
              <a:solidFill>
                <a:schemeClr val="bg1"/>
              </a:solidFill>
              <a:latin typeface="Arial" panose="020B0604020202020204" pitchFamily="34" charset="0"/>
              <a:cs typeface="Arial" panose="020B0604020202020204" pitchFamily="34" charset="0"/>
            </a:endParaRPr>
          </a:p>
        </p:txBody>
      </p:sp>
      <p:pic>
        <p:nvPicPr>
          <p:cNvPr id="33794" name="Picture 4" descr="Model of the Tabernacle"/>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1905000"/>
            <a:ext cx="9220200" cy="4965700"/>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3" name="Rectangle 5"/>
          <p:cNvSpPr>
            <a:spLocks noGrp="1" noChangeArrowheads="1"/>
          </p:cNvSpPr>
          <p:nvPr>
            <p:ph type="title"/>
          </p:nvPr>
        </p:nvSpPr>
        <p:spPr>
          <a:xfrm>
            <a:off x="533400" y="5181600"/>
            <a:ext cx="8229600" cy="1143000"/>
          </a:xfrm>
        </p:spPr>
        <p:txBody>
          <a:bodyPr/>
          <a:lstStyle/>
          <a:p>
            <a:pPr eaLnBrk="1" hangingPunct="1">
              <a:defRPr/>
            </a:pPr>
            <a:r>
              <a:rPr lang="ar-JO" sz="4000" dirty="0">
                <a:solidFill>
                  <a:schemeClr val="bg1"/>
                </a:solidFill>
                <a:latin typeface="Arial" panose="020B0604020202020204" pitchFamily="34" charset="0"/>
                <a:cs typeface="Arial" panose="020B0604020202020204" pitchFamily="34" charset="0"/>
              </a:rPr>
              <a:t>الساحات الخارجية الجنوبية كما تبدو من الشرق</a:t>
            </a:r>
            <a:endParaRPr lang="en-US" sz="4000" dirty="0">
              <a:solidFill>
                <a:schemeClr val="bg1"/>
              </a:solidFill>
              <a:latin typeface="Arial" panose="020B0604020202020204" pitchFamily="34" charset="0"/>
              <a:cs typeface="Arial" panose="020B0604020202020204" pitchFamily="34" charset="0"/>
            </a:endParaRPr>
          </a:p>
        </p:txBody>
      </p:sp>
      <p:pic>
        <p:nvPicPr>
          <p:cNvPr id="106498" name="Picture 4" descr="The Southen Outer Courts"/>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57200" y="322263"/>
            <a:ext cx="8305800" cy="4402137"/>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ساحات النساء</a:t>
            </a:r>
            <a:endParaRPr lang="en-US" dirty="0">
              <a:solidFill>
                <a:schemeClr val="bg1"/>
              </a:solidFill>
              <a:latin typeface="Arial" panose="020B0604020202020204" pitchFamily="34" charset="0"/>
              <a:cs typeface="Arial" panose="020B0604020202020204" pitchFamily="34" charset="0"/>
            </a:endParaRPr>
          </a:p>
        </p:txBody>
      </p:sp>
      <p:pic>
        <p:nvPicPr>
          <p:cNvPr id="108546" name="Picture 4" descr="Court Of Wome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81000" y="1436688"/>
            <a:ext cx="8382000" cy="5116512"/>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Rectangle 5"/>
          <p:cNvSpPr>
            <a:spLocks noGrp="1" noChangeArrowheads="1"/>
          </p:cNvSpPr>
          <p:nvPr>
            <p:ph type="title"/>
          </p:nvPr>
        </p:nvSpPr>
        <p:spPr>
          <a:xfrm>
            <a:off x="457200" y="274638"/>
            <a:ext cx="3810000" cy="6430962"/>
          </a:xfrm>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المنارة الذهبية     في ساحة النساء</a:t>
            </a:r>
            <a:endParaRPr lang="en-US" dirty="0">
              <a:solidFill>
                <a:schemeClr val="bg1"/>
              </a:solidFill>
              <a:latin typeface="Arial" panose="020B0604020202020204" pitchFamily="34" charset="0"/>
              <a:cs typeface="Arial" panose="020B0604020202020204" pitchFamily="34" charset="0"/>
            </a:endParaRPr>
          </a:p>
        </p:txBody>
      </p:sp>
      <p:pic>
        <p:nvPicPr>
          <p:cNvPr id="110594" name="Picture 4" descr="Golden Lampstands"/>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572000" y="228600"/>
            <a:ext cx="4175125" cy="6477000"/>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Rectangle 5"/>
          <p:cNvSpPr>
            <a:spLocks noGrp="1" noChangeArrowheads="1"/>
          </p:cNvSpPr>
          <p:nvPr>
            <p:ph type="title"/>
          </p:nvPr>
        </p:nvSpPr>
        <p:spPr>
          <a:xfrm>
            <a:off x="304800" y="5257800"/>
            <a:ext cx="8534400" cy="1447800"/>
          </a:xfrm>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داخل الرواق الملكي، أو ستوا</a:t>
            </a:r>
            <a:endParaRPr lang="en-US" dirty="0">
              <a:solidFill>
                <a:schemeClr val="bg1"/>
              </a:solidFill>
              <a:latin typeface="Arial" panose="020B0604020202020204" pitchFamily="34" charset="0"/>
              <a:cs typeface="Arial" panose="020B0604020202020204" pitchFamily="34" charset="0"/>
            </a:endParaRPr>
          </a:p>
        </p:txBody>
      </p:sp>
      <p:pic>
        <p:nvPicPr>
          <p:cNvPr id="112642" name="Picture 4" descr="Royal Portico"/>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85800" y="533400"/>
            <a:ext cx="7848600" cy="4454525"/>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Rectangle 5"/>
          <p:cNvSpPr>
            <a:spLocks noGrp="1" noChangeArrowheads="1"/>
          </p:cNvSpPr>
          <p:nvPr>
            <p:ph type="title"/>
          </p:nvPr>
        </p:nvSpPr>
        <p:spPr>
          <a:xfrm>
            <a:off x="4876800" y="304800"/>
            <a:ext cx="3886200" cy="6172200"/>
          </a:xfrm>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قاعة في نهاية الرواق الملكي حيث كان يجلس أعضاء السنهدرين البالغ عددهم 71 عضوًا.</a:t>
            </a:r>
            <a:endParaRPr lang="en-US" dirty="0">
              <a:solidFill>
                <a:schemeClr val="bg1"/>
              </a:solidFill>
              <a:latin typeface="Arial" panose="020B0604020202020204" pitchFamily="34" charset="0"/>
              <a:cs typeface="Arial" panose="020B0604020202020204" pitchFamily="34" charset="0"/>
            </a:endParaRPr>
          </a:p>
        </p:txBody>
      </p:sp>
      <p:pic>
        <p:nvPicPr>
          <p:cNvPr id="114690" name="Picture 4" descr="Hall at the end of the Royal Portico"/>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04800" y="304800"/>
            <a:ext cx="4370388" cy="6172200"/>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3" name="Rectangle 5"/>
          <p:cNvSpPr>
            <a:spLocks noGrp="1" noChangeArrowheads="1"/>
          </p:cNvSpPr>
          <p:nvPr>
            <p:ph type="title"/>
          </p:nvPr>
        </p:nvSpPr>
        <p:spPr>
          <a:xfrm>
            <a:off x="457200" y="274638"/>
            <a:ext cx="3733800" cy="6202362"/>
          </a:xfrm>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الركن الجنوبي الغربي من    الرواق الملكي</a:t>
            </a:r>
            <a:endParaRPr lang="en-US" dirty="0">
              <a:solidFill>
                <a:schemeClr val="bg1"/>
              </a:solidFill>
              <a:latin typeface="Arial" panose="020B0604020202020204" pitchFamily="34" charset="0"/>
              <a:cs typeface="Arial" panose="020B0604020202020204" pitchFamily="34" charset="0"/>
            </a:endParaRPr>
          </a:p>
        </p:txBody>
      </p:sp>
      <p:pic>
        <p:nvPicPr>
          <p:cNvPr id="116738" name="Picture 4" descr="Southwest Corner of the Royal Portico"/>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362450" y="304800"/>
            <a:ext cx="4400550" cy="6172200"/>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1" name="Rectangle 5"/>
          <p:cNvSpPr>
            <a:spLocks noGrp="1" noChangeArrowheads="1"/>
          </p:cNvSpPr>
          <p:nvPr>
            <p:ph type="title"/>
          </p:nvPr>
        </p:nvSpPr>
        <p:spPr>
          <a:xfrm>
            <a:off x="4876800" y="274638"/>
            <a:ext cx="3810000" cy="6126162"/>
          </a:xfrm>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مكان البوق</a:t>
            </a:r>
            <a:endParaRPr lang="en-US" dirty="0">
              <a:solidFill>
                <a:schemeClr val="bg1"/>
              </a:solidFill>
              <a:latin typeface="Arial" panose="020B0604020202020204" pitchFamily="34" charset="0"/>
              <a:cs typeface="Arial" panose="020B0604020202020204" pitchFamily="34" charset="0"/>
            </a:endParaRPr>
          </a:p>
        </p:txBody>
      </p:sp>
      <p:pic>
        <p:nvPicPr>
          <p:cNvPr id="118786" name="Picture 4" descr="The Place of Trumpeting"/>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81000" y="457200"/>
            <a:ext cx="4332288" cy="5943600"/>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a:xfrm>
            <a:off x="457200" y="274638"/>
            <a:ext cx="8229600" cy="1935162"/>
          </a:xfrm>
        </p:spPr>
        <p:txBody>
          <a:bodyPr/>
          <a:lstStyle/>
          <a:p>
            <a:pPr eaLnBrk="1" hangingPunct="1"/>
            <a:r>
              <a:rPr lang="ar-JO" dirty="0">
                <a:solidFill>
                  <a:schemeClr val="bg1"/>
                </a:solidFill>
                <a:latin typeface="Arial" panose="020B0604020202020204" pitchFamily="34" charset="0"/>
                <a:ea typeface="ＭＳ Ｐゴシック" charset="0"/>
                <a:cs typeface="Arial" panose="020B0604020202020204" pitchFamily="34" charset="0"/>
              </a:rPr>
              <a:t>نقش بالعبرية: إلى موضع البوق</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20834" name="Picture 4" descr="To the Place of Trumpet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2752725"/>
            <a:ext cx="8335963" cy="364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a:xfrm>
            <a:off x="0" y="5181600"/>
            <a:ext cx="9144000" cy="1143000"/>
          </a:xfrm>
        </p:spPr>
        <p:txBody>
          <a:bodyPr/>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الهيكل من الشرق</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387075" name="Picture 3" descr="View of the Temple From the Ea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557213"/>
            <a:ext cx="8305800" cy="4243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2020722"/>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207962" y="274638"/>
            <a:ext cx="3525838" cy="6278562"/>
          </a:xfrm>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ساحة الهيكل الداخلي والدرجات المؤدية إلى    بوابة نيكانور</a:t>
            </a:r>
            <a:endParaRPr lang="en-US" dirty="0">
              <a:solidFill>
                <a:schemeClr val="bg1"/>
              </a:solidFill>
              <a:latin typeface="Arial" panose="020B0604020202020204" pitchFamily="34" charset="0"/>
              <a:cs typeface="Arial" panose="020B0604020202020204" pitchFamily="34" charset="0"/>
            </a:endParaRPr>
          </a:p>
        </p:txBody>
      </p:sp>
      <p:pic>
        <p:nvPicPr>
          <p:cNvPr id="124930" name="Picture 4" descr="The inner Temple Court leading to the Nicanor Gat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304800"/>
            <a:ext cx="5126038"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0559"/>
            <a:ext cx="9144000" cy="685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title"/>
          </p:nvPr>
        </p:nvSpPr>
        <p:spPr>
          <a:xfrm>
            <a:off x="107950" y="115888"/>
            <a:ext cx="6624638" cy="600075"/>
          </a:xfrm>
          <a:solidFill>
            <a:schemeClr val="tx1"/>
          </a:solidFill>
        </p:spPr>
        <p:txBody>
          <a:bodyPr/>
          <a:lstStyle/>
          <a:p>
            <a:pPr eaLnBrk="1" hangingPunct="1">
              <a:defRPr/>
            </a:pPr>
            <a:r>
              <a:rPr lang="ar-JO" sz="3200" b="1" dirty="0">
                <a:solidFill>
                  <a:schemeClr val="bg1"/>
                </a:solidFill>
                <a:latin typeface="Arial" panose="020B0604020202020204" pitchFamily="34" charset="0"/>
                <a:cs typeface="Arial" panose="020B0604020202020204" pitchFamily="34" charset="0"/>
              </a:rPr>
              <a:t>أودية وتلال القدس</a:t>
            </a:r>
            <a:endParaRPr lang="en-US" sz="3200" b="1" dirty="0">
              <a:solidFill>
                <a:schemeClr val="bg1"/>
              </a:solidFill>
              <a:latin typeface="Arial" panose="020B0604020202020204" pitchFamily="34" charset="0"/>
              <a:cs typeface="Arial" panose="020B0604020202020204" pitchFamily="34" charset="0"/>
            </a:endParaRPr>
          </a:p>
        </p:txBody>
      </p:sp>
      <p:sp>
        <p:nvSpPr>
          <p:cNvPr id="35843" name="Rectangle 2"/>
          <p:cNvSpPr txBox="1">
            <a:spLocks noChangeArrowheads="1"/>
          </p:cNvSpPr>
          <p:nvPr/>
        </p:nvSpPr>
        <p:spPr bwMode="auto">
          <a:xfrm rot="2737893">
            <a:off x="5446713" y="1903412"/>
            <a:ext cx="4533900" cy="4730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2000" b="1" dirty="0">
                <a:solidFill>
                  <a:schemeClr val="bg1"/>
                </a:solidFill>
                <a:cs typeface="Arial" charset="0"/>
              </a:rPr>
              <a:t>التل الشرقي (جبل الزيتون)</a:t>
            </a:r>
            <a:endParaRPr lang="en-US" sz="2000" b="1" dirty="0">
              <a:solidFill>
                <a:schemeClr val="bg1"/>
              </a:solidFill>
              <a:cs typeface="Arial" charset="0"/>
            </a:endParaRPr>
          </a:p>
        </p:txBody>
      </p:sp>
      <p:sp>
        <p:nvSpPr>
          <p:cNvPr id="35844" name="Rectangle 2"/>
          <p:cNvSpPr txBox="1">
            <a:spLocks noChangeArrowheads="1"/>
          </p:cNvSpPr>
          <p:nvPr/>
        </p:nvSpPr>
        <p:spPr bwMode="auto">
          <a:xfrm rot="2737893">
            <a:off x="5603082" y="3158331"/>
            <a:ext cx="2406650" cy="4746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2000" b="1" dirty="0">
                <a:solidFill>
                  <a:schemeClr val="bg1"/>
                </a:solidFill>
                <a:cs typeface="Arial" charset="0"/>
              </a:rPr>
              <a:t>وادي قدرون</a:t>
            </a:r>
            <a:endParaRPr lang="en-US" sz="2000" b="1" dirty="0">
              <a:solidFill>
                <a:schemeClr val="bg1"/>
              </a:solidFill>
              <a:cs typeface="Arial" charset="0"/>
            </a:endParaRPr>
          </a:p>
        </p:txBody>
      </p:sp>
      <p:sp>
        <p:nvSpPr>
          <p:cNvPr id="35845" name="Rectangle 2"/>
          <p:cNvSpPr txBox="1">
            <a:spLocks noChangeArrowheads="1"/>
          </p:cNvSpPr>
          <p:nvPr/>
        </p:nvSpPr>
        <p:spPr bwMode="auto">
          <a:xfrm rot="2737893">
            <a:off x="3051176" y="2840037"/>
            <a:ext cx="4533900" cy="4730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2000" b="1" dirty="0">
                <a:solidFill>
                  <a:schemeClr val="bg1"/>
                </a:solidFill>
                <a:cs typeface="Arial" charset="0"/>
              </a:rPr>
              <a:t>تل الجبل الأوسط (المريا)</a:t>
            </a:r>
            <a:endParaRPr lang="en-US" sz="2000" b="1" dirty="0">
              <a:solidFill>
                <a:schemeClr val="bg1"/>
              </a:solidFill>
              <a:cs typeface="Arial" charset="0"/>
            </a:endParaRPr>
          </a:p>
        </p:txBody>
      </p:sp>
      <p:sp>
        <p:nvSpPr>
          <p:cNvPr id="35846" name="Rectangle 2"/>
          <p:cNvSpPr txBox="1">
            <a:spLocks noChangeArrowheads="1"/>
          </p:cNvSpPr>
          <p:nvPr/>
        </p:nvSpPr>
        <p:spPr bwMode="auto">
          <a:xfrm rot="2737893">
            <a:off x="2623345" y="3323431"/>
            <a:ext cx="3065462" cy="4730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2000" b="1" dirty="0">
                <a:solidFill>
                  <a:schemeClr val="bg1"/>
                </a:solidFill>
                <a:cs typeface="Arial" charset="0"/>
              </a:rPr>
              <a:t>وادي تيروبيون</a:t>
            </a:r>
            <a:endParaRPr lang="en-US" sz="2000" b="1" dirty="0">
              <a:solidFill>
                <a:schemeClr val="bg1"/>
              </a:solidFill>
              <a:cs typeface="Arial" charset="0"/>
            </a:endParaRPr>
          </a:p>
        </p:txBody>
      </p:sp>
      <p:sp>
        <p:nvSpPr>
          <p:cNvPr id="35847" name="Rectangle 2"/>
          <p:cNvSpPr txBox="1">
            <a:spLocks noChangeArrowheads="1"/>
          </p:cNvSpPr>
          <p:nvPr/>
        </p:nvSpPr>
        <p:spPr bwMode="auto">
          <a:xfrm rot="2737893">
            <a:off x="-360362" y="3343275"/>
            <a:ext cx="4533900" cy="4730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2000" b="1" dirty="0">
                <a:solidFill>
                  <a:schemeClr val="bg1"/>
                </a:solidFill>
                <a:cs typeface="Arial" charset="0"/>
              </a:rPr>
              <a:t>تل الجبل الغربي</a:t>
            </a:r>
            <a:endParaRPr lang="en-US" sz="2000" b="1" dirty="0">
              <a:solidFill>
                <a:schemeClr val="bg1"/>
              </a:solidFill>
              <a:cs typeface="Arial" charset="0"/>
            </a:endParaRPr>
          </a:p>
        </p:txBody>
      </p:sp>
      <p:sp>
        <p:nvSpPr>
          <p:cNvPr id="35848" name="Rectangle 2"/>
          <p:cNvSpPr txBox="1">
            <a:spLocks noChangeArrowheads="1"/>
          </p:cNvSpPr>
          <p:nvPr/>
        </p:nvSpPr>
        <p:spPr bwMode="auto">
          <a:xfrm>
            <a:off x="2916238" y="6021388"/>
            <a:ext cx="3244850" cy="4667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2000" b="1" dirty="0">
                <a:solidFill>
                  <a:schemeClr val="bg1"/>
                </a:solidFill>
                <a:cs typeface="Arial" charset="0"/>
              </a:rPr>
              <a:t>وادي هنوم</a:t>
            </a:r>
            <a:endParaRPr lang="en-US" sz="2000" b="1" dirty="0">
              <a:solidFill>
                <a:schemeClr val="bg1"/>
              </a:solidFill>
              <a:cs typeface="Arial"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title"/>
          </p:nvPr>
        </p:nvSpPr>
        <p:spPr>
          <a:xfrm>
            <a:off x="457200" y="0"/>
            <a:ext cx="8229600" cy="762000"/>
          </a:xfrm>
        </p:spPr>
        <p:txBody>
          <a:bodyPr/>
          <a:lstStyle/>
          <a:p>
            <a:pPr eaLnBrk="1" hangingPunct="1"/>
            <a:r>
              <a:rPr lang="ar-JO" dirty="0">
                <a:solidFill>
                  <a:schemeClr val="bg1"/>
                </a:solidFill>
                <a:latin typeface="Arial" panose="020B0604020202020204" pitchFamily="34" charset="0"/>
                <a:ea typeface="ＭＳ Ｐゴシック" charset="0"/>
                <a:cs typeface="Arial" panose="020B0604020202020204" pitchFamily="34" charset="0"/>
              </a:rPr>
              <a:t>ساحة الكهنة</a:t>
            </a:r>
            <a:endParaRPr lang="en-US" dirty="0">
              <a:latin typeface="Arial" panose="020B0604020202020204" pitchFamily="34" charset="0"/>
              <a:ea typeface="ＭＳ Ｐゴシック" charset="0"/>
              <a:cs typeface="Arial" panose="020B0604020202020204" pitchFamily="34" charset="0"/>
            </a:endParaRPr>
          </a:p>
        </p:txBody>
      </p:sp>
      <p:grpSp>
        <p:nvGrpSpPr>
          <p:cNvPr id="126978" name="Group 8"/>
          <p:cNvGrpSpPr>
            <a:grpSpLocks/>
          </p:cNvGrpSpPr>
          <p:nvPr/>
        </p:nvGrpSpPr>
        <p:grpSpPr bwMode="auto">
          <a:xfrm>
            <a:off x="0" y="762000"/>
            <a:ext cx="9144000" cy="6096000"/>
            <a:chOff x="96" y="669"/>
            <a:chExt cx="5328" cy="3648"/>
          </a:xfrm>
        </p:grpSpPr>
        <p:pic>
          <p:nvPicPr>
            <p:cNvPr id="126979" name="Picture 6" descr="PriestsCourtRigh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84" y="669"/>
              <a:ext cx="2640" cy="3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80" name="Picture 7" descr="PriestsCourtLef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 y="669"/>
              <a:ext cx="2688" cy="3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5638800" y="3886200"/>
            <a:ext cx="3352800" cy="3276600"/>
          </a:xfrm>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أبواب         بوابة نيكانور</a:t>
            </a:r>
            <a:endParaRPr lang="en-US" dirty="0">
              <a:solidFill>
                <a:schemeClr val="bg1"/>
              </a:solidFill>
              <a:latin typeface="Arial" panose="020B0604020202020204" pitchFamily="34" charset="0"/>
              <a:cs typeface="Arial" panose="020B0604020202020204" pitchFamily="34" charset="0"/>
            </a:endParaRPr>
          </a:p>
        </p:txBody>
      </p:sp>
      <p:pic>
        <p:nvPicPr>
          <p:cNvPr id="128002" name="Picture 4" descr="Nicanor Gat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152400"/>
            <a:ext cx="5334000" cy="5108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724400" y="274638"/>
            <a:ext cx="4191000" cy="6126162"/>
          </a:xfrm>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منظر جبل الزيتون  من بوابة نيكانور</a:t>
            </a:r>
            <a:endParaRPr lang="en-US" dirty="0">
              <a:solidFill>
                <a:schemeClr val="bg1"/>
              </a:solidFill>
              <a:latin typeface="Arial" panose="020B0604020202020204" pitchFamily="34" charset="0"/>
              <a:cs typeface="Arial" panose="020B0604020202020204" pitchFamily="34" charset="0"/>
            </a:endParaRPr>
          </a:p>
        </p:txBody>
      </p:sp>
      <p:pic>
        <p:nvPicPr>
          <p:cNvPr id="130050" name="Picture 4" descr="Veiw from the Nicor Gat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381000"/>
            <a:ext cx="4151313"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457200"/>
            <a:ext cx="8229600" cy="1143000"/>
          </a:xfrm>
        </p:spPr>
        <p:txBody>
          <a:bodyPr/>
          <a:lstStyle/>
          <a:p>
            <a:pPr eaLnBrk="1" hangingPunct="1">
              <a:defRPr/>
            </a:pPr>
            <a:r>
              <a:rPr lang="ar-JO" sz="4000" dirty="0">
                <a:solidFill>
                  <a:schemeClr val="bg1"/>
                </a:solidFill>
                <a:latin typeface="Arial" panose="020B0604020202020204" pitchFamily="34" charset="0"/>
                <a:cs typeface="Arial" panose="020B0604020202020204" pitchFamily="34" charset="0"/>
              </a:rPr>
              <a:t>باب الطاهر العادل المؤدي إلى محكمة النساء</a:t>
            </a:r>
            <a:endParaRPr lang="en-US" sz="4000" dirty="0">
              <a:solidFill>
                <a:schemeClr val="bg1"/>
              </a:solidFill>
              <a:latin typeface="Arial" panose="020B0604020202020204" pitchFamily="34" charset="0"/>
              <a:cs typeface="Arial" panose="020B0604020202020204" pitchFamily="34" charset="0"/>
            </a:endParaRPr>
          </a:p>
        </p:txBody>
      </p:sp>
      <p:pic>
        <p:nvPicPr>
          <p:cNvPr id="132098" name="Picture 4" descr="The Gate of the Pure and Ju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2057400"/>
            <a:ext cx="8305800" cy="434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2819400" y="4267200"/>
            <a:ext cx="6019800" cy="2209800"/>
          </a:xfrm>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بوابة بيت موكيد</a:t>
            </a:r>
            <a:br>
              <a:rPr lang="ar-JO" dirty="0">
                <a:solidFill>
                  <a:schemeClr val="bg1"/>
                </a:solidFill>
                <a:latin typeface="Arial" panose="020B0604020202020204" pitchFamily="34" charset="0"/>
                <a:cs typeface="Arial" panose="020B0604020202020204" pitchFamily="34" charset="0"/>
              </a:rPr>
            </a:br>
            <a:r>
              <a:rPr lang="ar-JO" dirty="0">
                <a:solidFill>
                  <a:schemeClr val="bg1"/>
                </a:solidFill>
                <a:latin typeface="Arial" panose="020B0604020202020204" pitchFamily="34" charset="0"/>
                <a:cs typeface="Arial" panose="020B0604020202020204" pitchFamily="34" charset="0"/>
              </a:rPr>
              <a:t>مدخل غرفة الموقد</a:t>
            </a:r>
            <a:endParaRPr lang="en-US" dirty="0">
              <a:solidFill>
                <a:schemeClr val="bg1"/>
              </a:solidFill>
              <a:latin typeface="Arial" panose="020B0604020202020204" pitchFamily="34" charset="0"/>
              <a:cs typeface="Arial" panose="020B0604020202020204" pitchFamily="34" charset="0"/>
            </a:endParaRPr>
          </a:p>
        </p:txBody>
      </p:sp>
      <p:pic>
        <p:nvPicPr>
          <p:cNvPr id="134146" name="Picture 4" descr="The Beth-Moked Gat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304800"/>
            <a:ext cx="5791200" cy="384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304800" y="381000"/>
            <a:ext cx="5791200" cy="1143000"/>
          </a:xfrm>
        </p:spPr>
        <p:txBody>
          <a:bodyPr/>
          <a:lstStyle/>
          <a:p>
            <a:pPr eaLnBrk="1" hangingPunct="1">
              <a:defRPr/>
            </a:pPr>
            <a:r>
              <a:rPr lang="ar-JO" sz="4000" dirty="0">
                <a:solidFill>
                  <a:schemeClr val="bg1"/>
                </a:solidFill>
                <a:latin typeface="Arial" panose="020B0604020202020204" pitchFamily="34" charset="0"/>
                <a:cs typeface="Arial" panose="020B0604020202020204" pitchFamily="34" charset="0"/>
              </a:rPr>
              <a:t>بوابة هولدا                       حيث يدخل الكهنة</a:t>
            </a:r>
            <a:endParaRPr lang="en-US" sz="4000" dirty="0">
              <a:solidFill>
                <a:schemeClr val="bg1"/>
              </a:solidFill>
              <a:latin typeface="Arial" panose="020B0604020202020204" pitchFamily="34" charset="0"/>
              <a:cs typeface="Arial" panose="020B0604020202020204" pitchFamily="34" charset="0"/>
            </a:endParaRPr>
          </a:p>
        </p:txBody>
      </p:sp>
      <p:pic>
        <p:nvPicPr>
          <p:cNvPr id="136194" name="Picture 4" descr="Hulda Gat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1905000"/>
            <a:ext cx="65532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7200" y="5334000"/>
            <a:ext cx="8229600" cy="1143000"/>
          </a:xfrm>
        </p:spPr>
        <p:txBody>
          <a:bodyPr/>
          <a:lstStyle/>
          <a:p>
            <a:pPr eaLnBrk="1" hangingPunct="1">
              <a:defRPr/>
            </a:pPr>
            <a:r>
              <a:rPr lang="ar-JO" sz="4000" dirty="0">
                <a:solidFill>
                  <a:schemeClr val="bg1"/>
                </a:solidFill>
                <a:latin typeface="Arial" panose="020B0604020202020204" pitchFamily="34" charset="0"/>
                <a:cs typeface="Arial" panose="020B0604020202020204" pitchFamily="34" charset="0"/>
              </a:rPr>
              <a:t>التجار خارج بوابة هولدا</a:t>
            </a:r>
            <a:endParaRPr lang="en-US" sz="4000" dirty="0">
              <a:solidFill>
                <a:schemeClr val="bg1"/>
              </a:solidFill>
              <a:latin typeface="Arial" panose="020B0604020202020204" pitchFamily="34" charset="0"/>
              <a:cs typeface="Arial" panose="020B0604020202020204" pitchFamily="34" charset="0"/>
            </a:endParaRPr>
          </a:p>
        </p:txBody>
      </p:sp>
      <p:pic>
        <p:nvPicPr>
          <p:cNvPr id="138242" name="Picture 4" descr="Hulda Gat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19200" y="381000"/>
            <a:ext cx="6629400" cy="4578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395288" y="188913"/>
            <a:ext cx="7620000" cy="1752600"/>
          </a:xfrm>
        </p:spPr>
        <p:txBody>
          <a:bodyPr/>
          <a:lstStyle/>
          <a:p>
            <a:pPr eaLnBrk="1" hangingPunct="1">
              <a:defRPr/>
            </a:pPr>
            <a:r>
              <a:rPr lang="ar-JO" sz="4000" dirty="0">
                <a:solidFill>
                  <a:schemeClr val="bg1"/>
                </a:solidFill>
                <a:latin typeface="Arial" panose="020B0604020202020204" pitchFamily="34" charset="0"/>
                <a:cs typeface="Arial" panose="020B0604020202020204" pitchFamily="34" charset="0"/>
              </a:rPr>
              <a:t>بوابة الموسيقى حيث يقف موسيقيو الهيكل أحيانًا خلال المهرجانات</a:t>
            </a:r>
            <a:endParaRPr lang="en-US" sz="4000" dirty="0">
              <a:solidFill>
                <a:schemeClr val="bg1"/>
              </a:solidFill>
              <a:latin typeface="Arial" panose="020B0604020202020204" pitchFamily="34" charset="0"/>
              <a:cs typeface="Arial" panose="020B0604020202020204" pitchFamily="34" charset="0"/>
            </a:endParaRPr>
          </a:p>
        </p:txBody>
      </p:sp>
      <p:pic>
        <p:nvPicPr>
          <p:cNvPr id="140290" name="Picture 4" descr="The Gate of Musi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2209800"/>
            <a:ext cx="6400800" cy="433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5257800" y="274638"/>
            <a:ext cx="3733800" cy="6354762"/>
          </a:xfrm>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البوابات الكبرى المؤدية إلى حرم الهيكل حيث لا يدخلها إلا الكهنة</a:t>
            </a:r>
            <a:endParaRPr lang="en-US" dirty="0">
              <a:solidFill>
                <a:schemeClr val="bg1"/>
              </a:solidFill>
              <a:latin typeface="Arial" panose="020B0604020202020204" pitchFamily="34" charset="0"/>
              <a:cs typeface="Arial" panose="020B0604020202020204" pitchFamily="34" charset="0"/>
            </a:endParaRPr>
          </a:p>
        </p:txBody>
      </p:sp>
      <p:pic>
        <p:nvPicPr>
          <p:cNvPr id="142338" name="Picture 4" descr="The Great Gat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4787900"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76200"/>
            <a:ext cx="8305800" cy="1706563"/>
          </a:xfrm>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بوابة النساء</a:t>
            </a:r>
            <a:endParaRPr lang="en-US" dirty="0">
              <a:solidFill>
                <a:schemeClr val="bg1"/>
              </a:solidFill>
              <a:latin typeface="Arial" panose="020B0604020202020204" pitchFamily="34" charset="0"/>
              <a:cs typeface="Arial" panose="020B0604020202020204" pitchFamily="34" charset="0"/>
            </a:endParaRPr>
          </a:p>
        </p:txBody>
      </p:sp>
      <p:pic>
        <p:nvPicPr>
          <p:cNvPr id="144386" name="Picture 4" descr="The Woman's Gat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8200" y="1905000"/>
            <a:ext cx="7620000" cy="445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Jerusalem in </a:t>
            </a:r>
            <a:r>
              <a:rPr lang="en-US" sz="3600">
                <a:latin typeface="Arial" charset="0"/>
                <a:ea typeface="ＭＳ Ｐゴシック" charset="0"/>
                <a:cs typeface="ＭＳ Ｐゴシック" charset="0"/>
              </a:rPr>
              <a:t>AD</a:t>
            </a:r>
            <a:r>
              <a:rPr lang="en-US">
                <a:latin typeface="Arial" charset="0"/>
                <a:ea typeface="ＭＳ Ｐゴシック" charset="0"/>
                <a:cs typeface="ＭＳ Ｐゴシック" charset="0"/>
              </a:rPr>
              <a:t> 66</a:t>
            </a:r>
          </a:p>
        </p:txBody>
      </p:sp>
      <p:pic>
        <p:nvPicPr>
          <p:cNvPr id="37890" name="Picture 3" descr="Jerusalem in AD 66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 y="-38100"/>
            <a:ext cx="92202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21" name="Text Box 5"/>
          <p:cNvSpPr txBox="1">
            <a:spLocks noChangeArrowheads="1"/>
          </p:cNvSpPr>
          <p:nvPr/>
        </p:nvSpPr>
        <p:spPr bwMode="auto">
          <a:xfrm>
            <a:off x="8281988" y="0"/>
            <a:ext cx="771365" cy="461665"/>
          </a:xfrm>
          <a:prstGeom prst="rect">
            <a:avLst/>
          </a:prstGeom>
          <a:noFill/>
          <a:ln>
            <a:noFill/>
          </a:ln>
          <a:effectLst/>
        </p:spPr>
        <p:txBody>
          <a:bodyPr wrap="none">
            <a:spAutoFit/>
          </a:bodyPr>
          <a:lstStyle/>
          <a:p>
            <a:pPr eaLnBrk="0" hangingPunct="0">
              <a:defRPr/>
            </a:pPr>
            <a:r>
              <a:rPr lang="ar-JO" b="1" dirty="0">
                <a:solidFill>
                  <a:schemeClr val="bg2"/>
                </a:solidFill>
                <a:latin typeface="Arial" panose="020B0604020202020204" pitchFamily="34" charset="0"/>
                <a:cs typeface="Arial" panose="020B0604020202020204" pitchFamily="34" charset="0"/>
              </a:rPr>
              <a:t>147أ</a:t>
            </a:r>
            <a:endParaRPr lang="en-US" b="1" dirty="0">
              <a:solidFill>
                <a:schemeClr val="bg2"/>
              </a:solidFill>
              <a:latin typeface="Arial" panose="020B0604020202020204" pitchFamily="34" charset="0"/>
              <a:cs typeface="Arial" panose="020B0604020202020204" pitchFamily="34" charset="0"/>
            </a:endParaRPr>
          </a:p>
        </p:txBody>
      </p:sp>
      <p:sp>
        <p:nvSpPr>
          <p:cNvPr id="111622" name="Oval 6"/>
          <p:cNvSpPr>
            <a:spLocks noChangeArrowheads="1"/>
          </p:cNvSpPr>
          <p:nvPr/>
        </p:nvSpPr>
        <p:spPr bwMode="auto">
          <a:xfrm>
            <a:off x="3048000" y="3886200"/>
            <a:ext cx="1600200" cy="914400"/>
          </a:xfrm>
          <a:prstGeom prst="ellipse">
            <a:avLst/>
          </a:prstGeom>
          <a:noFill/>
          <a:ln w="76200">
            <a:solidFill>
              <a:srgbClr val="FF0000"/>
            </a:solidFill>
            <a:round/>
            <a:headEnd/>
            <a:tailEnd/>
          </a:ln>
          <a:effectLst/>
        </p:spPr>
        <p:txBody>
          <a:bodyPr wrap="none" anchor="ctr"/>
          <a:lstStyle/>
          <a:p>
            <a:pPr>
              <a:defRPr/>
            </a:pPr>
            <a:endParaRPr lang="en-US" sz="1800">
              <a:cs typeface="+mn-cs"/>
            </a:endParaRPr>
          </a:p>
        </p:txBody>
      </p:sp>
      <p:sp>
        <p:nvSpPr>
          <p:cNvPr id="111623" name="Text Box 7"/>
          <p:cNvSpPr txBox="1">
            <a:spLocks noChangeArrowheads="1"/>
          </p:cNvSpPr>
          <p:nvPr/>
        </p:nvSpPr>
        <p:spPr bwMode="auto">
          <a:xfrm>
            <a:off x="3657600" y="4602163"/>
            <a:ext cx="1285875" cy="2255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200" b="1">
                <a:solidFill>
                  <a:srgbClr val="FF0000"/>
                </a:solidFill>
              </a:rPr>
              <a:t>?</a:t>
            </a:r>
            <a:endParaRPr lang="en-US" sz="7200"/>
          </a:p>
        </p:txBody>
      </p:sp>
      <p:sp>
        <p:nvSpPr>
          <p:cNvPr id="111624" name="Oval 8"/>
          <p:cNvSpPr>
            <a:spLocks noChangeArrowheads="1"/>
          </p:cNvSpPr>
          <p:nvPr/>
        </p:nvSpPr>
        <p:spPr bwMode="auto">
          <a:xfrm rot="1994496">
            <a:off x="6019800" y="4495800"/>
            <a:ext cx="2362200" cy="1477963"/>
          </a:xfrm>
          <a:prstGeom prst="ellipse">
            <a:avLst/>
          </a:prstGeom>
          <a:noFill/>
          <a:ln w="76200">
            <a:solidFill>
              <a:srgbClr val="FF0000"/>
            </a:solidFill>
            <a:round/>
            <a:headEnd/>
            <a:tailEnd/>
          </a:ln>
          <a:effectLst/>
        </p:spPr>
        <p:txBody>
          <a:bodyPr wrap="none" anchor="ctr"/>
          <a:lstStyle/>
          <a:p>
            <a:pPr>
              <a:defRPr/>
            </a:pPr>
            <a:endParaRPr lang="en-US" sz="1800">
              <a:cs typeface="+mn-cs"/>
            </a:endParaRPr>
          </a:p>
        </p:txBody>
      </p:sp>
      <p:sp>
        <p:nvSpPr>
          <p:cNvPr id="111625" name="Text Box 9"/>
          <p:cNvSpPr txBox="1">
            <a:spLocks noChangeArrowheads="1"/>
          </p:cNvSpPr>
          <p:nvPr/>
        </p:nvSpPr>
        <p:spPr bwMode="auto">
          <a:xfrm>
            <a:off x="7858125" y="3962400"/>
            <a:ext cx="1285875" cy="2255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200" b="1">
                <a:solidFill>
                  <a:srgbClr val="FF0000"/>
                </a:solidFill>
              </a:rPr>
              <a:t>?</a:t>
            </a:r>
            <a:endParaRPr lang="en-US" sz="7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1622"/>
                                        </p:tgtEl>
                                        <p:attrNameLst>
                                          <p:attrName>style.visibility</p:attrName>
                                        </p:attrNameLst>
                                      </p:cBhvr>
                                      <p:to>
                                        <p:strVal val="visible"/>
                                      </p:to>
                                    </p:set>
                                    <p:anim calcmode="lin" valueType="num">
                                      <p:cBhvr>
                                        <p:cTn id="7" dur="1000" fill="hold"/>
                                        <p:tgtEl>
                                          <p:spTgt spid="111622"/>
                                        </p:tgtEl>
                                        <p:attrNameLst>
                                          <p:attrName>ppt_w</p:attrName>
                                        </p:attrNameLst>
                                      </p:cBhvr>
                                      <p:tavLst>
                                        <p:tav tm="0">
                                          <p:val>
                                            <p:fltVal val="0"/>
                                          </p:val>
                                        </p:tav>
                                        <p:tav tm="100000">
                                          <p:val>
                                            <p:strVal val="#ppt_w"/>
                                          </p:val>
                                        </p:tav>
                                      </p:tavLst>
                                    </p:anim>
                                    <p:anim calcmode="lin" valueType="num">
                                      <p:cBhvr>
                                        <p:cTn id="8" dur="1000" fill="hold"/>
                                        <p:tgtEl>
                                          <p:spTgt spid="111622"/>
                                        </p:tgtEl>
                                        <p:attrNameLst>
                                          <p:attrName>ppt_h</p:attrName>
                                        </p:attrNameLst>
                                      </p:cBhvr>
                                      <p:tavLst>
                                        <p:tav tm="0">
                                          <p:val>
                                            <p:fltVal val="0"/>
                                          </p:val>
                                        </p:tav>
                                        <p:tav tm="100000">
                                          <p:val>
                                            <p:strVal val="#ppt_h"/>
                                          </p:val>
                                        </p:tav>
                                      </p:tavLst>
                                    </p:anim>
                                    <p:anim calcmode="lin" valueType="num">
                                      <p:cBhvr>
                                        <p:cTn id="9" dur="1000" fill="hold"/>
                                        <p:tgtEl>
                                          <p:spTgt spid="1116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16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1623"/>
                                        </p:tgtEl>
                                        <p:attrNameLst>
                                          <p:attrName>style.visibility</p:attrName>
                                        </p:attrNameLst>
                                      </p:cBhvr>
                                      <p:to>
                                        <p:strVal val="visible"/>
                                      </p:to>
                                    </p:set>
                                    <p:anim calcmode="lin" valueType="num">
                                      <p:cBhvr>
                                        <p:cTn id="15" dur="1000" fill="hold"/>
                                        <p:tgtEl>
                                          <p:spTgt spid="111623"/>
                                        </p:tgtEl>
                                        <p:attrNameLst>
                                          <p:attrName>ppt_w</p:attrName>
                                        </p:attrNameLst>
                                      </p:cBhvr>
                                      <p:tavLst>
                                        <p:tav tm="0">
                                          <p:val>
                                            <p:fltVal val="0"/>
                                          </p:val>
                                        </p:tav>
                                        <p:tav tm="100000">
                                          <p:val>
                                            <p:strVal val="#ppt_w"/>
                                          </p:val>
                                        </p:tav>
                                      </p:tavLst>
                                    </p:anim>
                                    <p:anim calcmode="lin" valueType="num">
                                      <p:cBhvr>
                                        <p:cTn id="16" dur="1000" fill="hold"/>
                                        <p:tgtEl>
                                          <p:spTgt spid="111623"/>
                                        </p:tgtEl>
                                        <p:attrNameLst>
                                          <p:attrName>ppt_h</p:attrName>
                                        </p:attrNameLst>
                                      </p:cBhvr>
                                      <p:tavLst>
                                        <p:tav tm="0">
                                          <p:val>
                                            <p:fltVal val="0"/>
                                          </p:val>
                                        </p:tav>
                                        <p:tav tm="100000">
                                          <p:val>
                                            <p:strVal val="#ppt_h"/>
                                          </p:val>
                                        </p:tav>
                                      </p:tavLst>
                                    </p:anim>
                                    <p:anim calcmode="lin" valueType="num">
                                      <p:cBhvr>
                                        <p:cTn id="17" dur="1000" fill="hold"/>
                                        <p:tgtEl>
                                          <p:spTgt spid="111623"/>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16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1624"/>
                                        </p:tgtEl>
                                        <p:attrNameLst>
                                          <p:attrName>style.visibility</p:attrName>
                                        </p:attrNameLst>
                                      </p:cBhvr>
                                      <p:to>
                                        <p:strVal val="visible"/>
                                      </p:to>
                                    </p:set>
                                    <p:anim calcmode="lin" valueType="num">
                                      <p:cBhvr>
                                        <p:cTn id="23" dur="1000" fill="hold"/>
                                        <p:tgtEl>
                                          <p:spTgt spid="111624"/>
                                        </p:tgtEl>
                                        <p:attrNameLst>
                                          <p:attrName>ppt_w</p:attrName>
                                        </p:attrNameLst>
                                      </p:cBhvr>
                                      <p:tavLst>
                                        <p:tav tm="0">
                                          <p:val>
                                            <p:fltVal val="0"/>
                                          </p:val>
                                        </p:tav>
                                        <p:tav tm="100000">
                                          <p:val>
                                            <p:strVal val="#ppt_w"/>
                                          </p:val>
                                        </p:tav>
                                      </p:tavLst>
                                    </p:anim>
                                    <p:anim calcmode="lin" valueType="num">
                                      <p:cBhvr>
                                        <p:cTn id="24" dur="1000" fill="hold"/>
                                        <p:tgtEl>
                                          <p:spTgt spid="111624"/>
                                        </p:tgtEl>
                                        <p:attrNameLst>
                                          <p:attrName>ppt_h</p:attrName>
                                        </p:attrNameLst>
                                      </p:cBhvr>
                                      <p:tavLst>
                                        <p:tav tm="0">
                                          <p:val>
                                            <p:fltVal val="0"/>
                                          </p:val>
                                        </p:tav>
                                        <p:tav tm="100000">
                                          <p:val>
                                            <p:strVal val="#ppt_h"/>
                                          </p:val>
                                        </p:tav>
                                      </p:tavLst>
                                    </p:anim>
                                    <p:anim calcmode="lin" valueType="num">
                                      <p:cBhvr>
                                        <p:cTn id="25" dur="1000" fill="hold"/>
                                        <p:tgtEl>
                                          <p:spTgt spid="111624"/>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16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11625"/>
                                        </p:tgtEl>
                                        <p:attrNameLst>
                                          <p:attrName>style.visibility</p:attrName>
                                        </p:attrNameLst>
                                      </p:cBhvr>
                                      <p:to>
                                        <p:strVal val="visible"/>
                                      </p:to>
                                    </p:set>
                                    <p:anim calcmode="lin" valueType="num">
                                      <p:cBhvr>
                                        <p:cTn id="31" dur="1000" fill="hold"/>
                                        <p:tgtEl>
                                          <p:spTgt spid="111625"/>
                                        </p:tgtEl>
                                        <p:attrNameLst>
                                          <p:attrName>ppt_w</p:attrName>
                                        </p:attrNameLst>
                                      </p:cBhvr>
                                      <p:tavLst>
                                        <p:tav tm="0">
                                          <p:val>
                                            <p:fltVal val="0"/>
                                          </p:val>
                                        </p:tav>
                                        <p:tav tm="100000">
                                          <p:val>
                                            <p:strVal val="#ppt_w"/>
                                          </p:val>
                                        </p:tav>
                                      </p:tavLst>
                                    </p:anim>
                                    <p:anim calcmode="lin" valueType="num">
                                      <p:cBhvr>
                                        <p:cTn id="32" dur="1000" fill="hold"/>
                                        <p:tgtEl>
                                          <p:spTgt spid="111625"/>
                                        </p:tgtEl>
                                        <p:attrNameLst>
                                          <p:attrName>ppt_h</p:attrName>
                                        </p:attrNameLst>
                                      </p:cBhvr>
                                      <p:tavLst>
                                        <p:tav tm="0">
                                          <p:val>
                                            <p:fltVal val="0"/>
                                          </p:val>
                                        </p:tav>
                                        <p:tav tm="100000">
                                          <p:val>
                                            <p:strVal val="#ppt_h"/>
                                          </p:val>
                                        </p:tav>
                                      </p:tavLst>
                                    </p:anim>
                                    <p:anim calcmode="lin" valueType="num">
                                      <p:cBhvr>
                                        <p:cTn id="33" dur="1000" fill="hold"/>
                                        <p:tgtEl>
                                          <p:spTgt spid="111625"/>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1162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2" grpId="0" animBg="1"/>
      <p:bldP spid="111623" grpId="0"/>
      <p:bldP spid="111624" grpId="0" animBg="1"/>
      <p:bldP spid="11162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4724400"/>
            <a:ext cx="8229600" cy="1905000"/>
          </a:xfrm>
        </p:spPr>
        <p:txBody>
          <a:bodyPr/>
          <a:lstStyle/>
          <a:p>
            <a:pPr eaLnBrk="1" hangingPunct="1">
              <a:defRPr/>
            </a:pPr>
            <a:r>
              <a:rPr lang="ar-JO" sz="4000" dirty="0">
                <a:solidFill>
                  <a:schemeClr val="bg1"/>
                </a:solidFill>
                <a:latin typeface="Arial" panose="020B0604020202020204" pitchFamily="34" charset="0"/>
                <a:cs typeface="Arial" panose="020B0604020202020204" pitchFamily="34" charset="0"/>
              </a:rPr>
              <a:t>مكان الذبح حيث يتم إعداد الحيوانات للتضحية</a:t>
            </a:r>
            <a:endParaRPr lang="en-US" sz="4000" dirty="0">
              <a:solidFill>
                <a:schemeClr val="bg1"/>
              </a:solidFill>
              <a:latin typeface="Arial" panose="020B0604020202020204" pitchFamily="34" charset="0"/>
              <a:cs typeface="Arial" panose="020B0604020202020204" pitchFamily="34" charset="0"/>
            </a:endParaRPr>
          </a:p>
        </p:txBody>
      </p:sp>
      <p:pic>
        <p:nvPicPr>
          <p:cNvPr id="146434" name="Picture 4" descr="Place of Slaught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228600"/>
            <a:ext cx="7620000" cy="428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57200" y="152400"/>
            <a:ext cx="8229600" cy="1524000"/>
          </a:xfrm>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ساحة الكهنة</a:t>
            </a:r>
            <a:br>
              <a:rPr lang="en-US" dirty="0">
                <a:solidFill>
                  <a:schemeClr val="bg1"/>
                </a:solidFill>
                <a:latin typeface="Arial" panose="020B0604020202020204" pitchFamily="34" charset="0"/>
                <a:cs typeface="Arial" panose="020B0604020202020204" pitchFamily="34" charset="0"/>
              </a:rPr>
            </a:br>
            <a:r>
              <a:rPr lang="ar-JO" dirty="0">
                <a:solidFill>
                  <a:schemeClr val="bg1"/>
                </a:solidFill>
                <a:latin typeface="Arial" panose="020B0604020202020204" pitchFamily="34" charset="0"/>
                <a:cs typeface="Arial" panose="020B0604020202020204" pitchFamily="34" charset="0"/>
              </a:rPr>
              <a:t>مذبح المحرقات الكبير</a:t>
            </a:r>
            <a:endParaRPr lang="en-US" dirty="0">
              <a:solidFill>
                <a:schemeClr val="bg1"/>
              </a:solidFill>
              <a:latin typeface="Arial" panose="020B0604020202020204" pitchFamily="34" charset="0"/>
              <a:cs typeface="Arial" panose="020B0604020202020204" pitchFamily="34" charset="0"/>
            </a:endParaRPr>
          </a:p>
        </p:txBody>
      </p:sp>
      <p:pic>
        <p:nvPicPr>
          <p:cNvPr id="148482" name="Picture 4" descr="Court of the  Pries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1828800"/>
            <a:ext cx="8229600" cy="465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533400" y="5410200"/>
            <a:ext cx="8229600" cy="1143000"/>
          </a:xfrm>
        </p:spPr>
        <p:txBody>
          <a:bodyPr/>
          <a:lstStyle/>
          <a:p>
            <a:pPr eaLnBrk="1" hangingPunct="1">
              <a:defRPr/>
            </a:pPr>
            <a:r>
              <a:rPr lang="ar-JO" sz="4000" dirty="0">
                <a:solidFill>
                  <a:schemeClr val="bg1"/>
                </a:solidFill>
                <a:latin typeface="Arial" panose="020B0604020202020204" pitchFamily="34" charset="0"/>
                <a:cs typeface="Arial" panose="020B0604020202020204" pitchFamily="34" charset="0"/>
              </a:rPr>
              <a:t>غرفة تحت الأرض في غرفة الموقد للكهنة</a:t>
            </a:r>
            <a:endParaRPr lang="en-US" sz="4000" dirty="0">
              <a:solidFill>
                <a:schemeClr val="bg1"/>
              </a:solidFill>
              <a:latin typeface="Arial" panose="020B0604020202020204" pitchFamily="34" charset="0"/>
              <a:cs typeface="Arial" panose="020B0604020202020204" pitchFamily="34" charset="0"/>
            </a:endParaRPr>
          </a:p>
        </p:txBody>
      </p:sp>
      <p:pic>
        <p:nvPicPr>
          <p:cNvPr id="150530" name="Picture 4" descr="Underground Room in the Chamber of Hear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 y="228600"/>
            <a:ext cx="8153400" cy="5059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381000" y="304800"/>
            <a:ext cx="8229600" cy="1143000"/>
          </a:xfrm>
        </p:spPr>
        <p:txBody>
          <a:bodyPr/>
          <a:lstStyle/>
          <a:p>
            <a:pPr eaLnBrk="1" hangingPunct="1">
              <a:defRPr/>
            </a:pPr>
            <a:r>
              <a:rPr lang="ar-JO" sz="4000" dirty="0">
                <a:solidFill>
                  <a:schemeClr val="bg1"/>
                </a:solidFill>
                <a:latin typeface="Arial" panose="020B0604020202020204" pitchFamily="34" charset="0"/>
                <a:cs typeface="Arial" panose="020B0604020202020204" pitchFamily="34" charset="0"/>
              </a:rPr>
              <a:t>الحوض الكبير في ساحة الكهنة</a:t>
            </a:r>
            <a:endParaRPr lang="en-US" sz="4000" dirty="0">
              <a:solidFill>
                <a:schemeClr val="bg1"/>
              </a:solidFill>
              <a:latin typeface="Arial" panose="020B0604020202020204" pitchFamily="34" charset="0"/>
              <a:cs typeface="Arial" panose="020B0604020202020204" pitchFamily="34" charset="0"/>
            </a:endParaRPr>
          </a:p>
        </p:txBody>
      </p:sp>
      <p:pic>
        <p:nvPicPr>
          <p:cNvPr id="152578" name="Picture 4" descr="Great Basi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1752600"/>
            <a:ext cx="7772400" cy="4681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4" descr="Temple Chambers Above Groun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51313" y="0"/>
            <a:ext cx="47640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4626" name="Rectangle 5"/>
          <p:cNvSpPr>
            <a:spLocks noGrp="1" noChangeArrowheads="1"/>
          </p:cNvSpPr>
          <p:nvPr>
            <p:ph type="title"/>
          </p:nvPr>
        </p:nvSpPr>
        <p:spPr>
          <a:xfrm>
            <a:off x="457200" y="274638"/>
            <a:ext cx="3657600" cy="3306762"/>
          </a:xfrm>
        </p:spPr>
        <p:txBody>
          <a:bodyPr/>
          <a:lstStyle/>
          <a:p>
            <a:pPr eaLnBrk="1" hangingPunct="1"/>
            <a:r>
              <a:rPr lang="ar-JO" dirty="0">
                <a:solidFill>
                  <a:schemeClr val="bg1"/>
                </a:solidFill>
                <a:latin typeface="Arial" panose="020B0604020202020204" pitchFamily="34" charset="0"/>
                <a:ea typeface="ＭＳ Ｐゴシック" charset="0"/>
                <a:cs typeface="Arial" panose="020B0604020202020204" pitchFamily="34" charset="0"/>
              </a:rPr>
              <a:t>غرف         الهيكل           فوق          الأرض</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533400" y="5105400"/>
            <a:ext cx="8229600" cy="1143000"/>
          </a:xfrm>
        </p:spPr>
        <p:txBody>
          <a:bodyPr/>
          <a:lstStyle/>
          <a:p>
            <a:pPr eaLnBrk="1" hangingPunct="1">
              <a:defRPr/>
            </a:pPr>
            <a:r>
              <a:rPr lang="ar-JO" sz="4000" dirty="0">
                <a:solidFill>
                  <a:schemeClr val="bg1"/>
                </a:solidFill>
                <a:latin typeface="Arial" panose="020B0604020202020204" pitchFamily="34" charset="0"/>
                <a:cs typeface="Arial" panose="020B0604020202020204" pitchFamily="34" charset="0"/>
              </a:rPr>
              <a:t>قاعة النساء: أبعد مسافة يمكن أن تصلها النساء  في الهيكل</a:t>
            </a:r>
            <a:endParaRPr lang="en-US" sz="4000" dirty="0">
              <a:solidFill>
                <a:schemeClr val="bg1"/>
              </a:solidFill>
              <a:latin typeface="Arial" panose="020B0604020202020204" pitchFamily="34" charset="0"/>
              <a:cs typeface="Arial" panose="020B0604020202020204" pitchFamily="34" charset="0"/>
            </a:endParaRPr>
          </a:p>
        </p:txBody>
      </p:sp>
      <p:pic>
        <p:nvPicPr>
          <p:cNvPr id="156674" name="Picture 4" descr="Court of Women (Lampstand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304800"/>
            <a:ext cx="8305800" cy="4392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81000" y="304800"/>
            <a:ext cx="8229600" cy="1143000"/>
          </a:xfrm>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غرفة الزيت والخمر</a:t>
            </a:r>
            <a:endParaRPr lang="en-US" dirty="0">
              <a:solidFill>
                <a:schemeClr val="bg1"/>
              </a:solidFill>
              <a:latin typeface="Arial" panose="020B0604020202020204" pitchFamily="34" charset="0"/>
              <a:cs typeface="Arial" panose="020B0604020202020204" pitchFamily="34" charset="0"/>
            </a:endParaRPr>
          </a:p>
        </p:txBody>
      </p:sp>
      <p:pic>
        <p:nvPicPr>
          <p:cNvPr id="158722" name="Picture 4" descr="The Chamber of Oi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600200"/>
            <a:ext cx="5715000" cy="494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533400" y="5486400"/>
            <a:ext cx="8229600" cy="1143000"/>
          </a:xfrm>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غرفة البرص</a:t>
            </a:r>
            <a:endParaRPr lang="en-US" dirty="0">
              <a:solidFill>
                <a:schemeClr val="bg1"/>
              </a:solidFill>
              <a:latin typeface="Arial" panose="020B0604020202020204" pitchFamily="34" charset="0"/>
              <a:cs typeface="Arial" panose="020B0604020202020204" pitchFamily="34" charset="0"/>
            </a:endParaRPr>
          </a:p>
        </p:txBody>
      </p:sp>
      <p:pic>
        <p:nvPicPr>
          <p:cNvPr id="160770" name="Picture 4" descr="The Chamber of the Lep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52600" y="228600"/>
            <a:ext cx="5715000" cy="501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غرفة الخشب</a:t>
            </a:r>
            <a:endParaRPr lang="en-US" dirty="0">
              <a:solidFill>
                <a:schemeClr val="bg1"/>
              </a:solidFill>
              <a:latin typeface="Arial" panose="020B0604020202020204" pitchFamily="34" charset="0"/>
              <a:cs typeface="Arial" panose="020B0604020202020204" pitchFamily="34" charset="0"/>
            </a:endParaRPr>
          </a:p>
        </p:txBody>
      </p:sp>
      <p:pic>
        <p:nvPicPr>
          <p:cNvPr id="162818" name="Picture 4" descr="The Wood Chamb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76400" y="1511300"/>
            <a:ext cx="5867400" cy="488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غرفة النذير</a:t>
            </a:r>
            <a:endParaRPr lang="en-US" dirty="0">
              <a:solidFill>
                <a:schemeClr val="bg1"/>
              </a:solidFill>
              <a:latin typeface="Arial" panose="020B0604020202020204" pitchFamily="34" charset="0"/>
              <a:cs typeface="Arial" panose="020B0604020202020204" pitchFamily="34" charset="0"/>
            </a:endParaRPr>
          </a:p>
        </p:txBody>
      </p:sp>
      <p:pic>
        <p:nvPicPr>
          <p:cNvPr id="164866" name="Picture 4" descr="The Nazarite Chamb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0" y="1447800"/>
            <a:ext cx="59436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334000" y="274638"/>
            <a:ext cx="3352800" cy="1143000"/>
          </a:xfrm>
        </p:spPr>
        <p:txBody>
          <a:bodyPr/>
          <a:lstStyle/>
          <a:p>
            <a:pPr eaLnBrk="1" hangingPunct="1">
              <a:defRPr/>
            </a:pPr>
            <a:r>
              <a:rPr lang="en-US" sz="4000" dirty="0">
                <a:cs typeface="+mj-cs"/>
              </a:rPr>
              <a:t>Where</a:t>
            </a:r>
            <a:r>
              <a:rPr lang="fr-FR" altLang="ja-JP" sz="4000" dirty="0">
                <a:cs typeface="+mj-cs"/>
              </a:rPr>
              <a:t>'</a:t>
            </a:r>
            <a:r>
              <a:rPr lang="en-US" sz="4000" dirty="0">
                <a:cs typeface="+mj-cs"/>
              </a:rPr>
              <a:t>s the Square?</a:t>
            </a:r>
          </a:p>
        </p:txBody>
      </p:sp>
      <p:sp>
        <p:nvSpPr>
          <p:cNvPr id="39938" name="Rectangle 3"/>
          <p:cNvSpPr>
            <a:spLocks noGrp="1" noChangeArrowheads="1"/>
          </p:cNvSpPr>
          <p:nvPr>
            <p:ph type="body" idx="1"/>
          </p:nvPr>
        </p:nvSpPr>
        <p:spPr>
          <a:xfrm>
            <a:off x="5105400" y="3810000"/>
            <a:ext cx="3886200" cy="2819400"/>
          </a:xfrm>
        </p:spPr>
        <p:txBody>
          <a:bodyPr/>
          <a:lstStyle/>
          <a:p>
            <a:pPr algn="r" rtl="1" eaLnBrk="1" hangingPunct="1">
              <a:lnSpc>
                <a:spcPct val="90000"/>
              </a:lnSpc>
            </a:pPr>
            <a:r>
              <a:rPr lang="ar-JO" sz="2800" dirty="0">
                <a:solidFill>
                  <a:schemeClr val="bg1"/>
                </a:solidFill>
                <a:latin typeface="Arial" panose="020B0604020202020204" pitchFamily="34" charset="0"/>
                <a:ea typeface="ＭＳ Ｐゴシック" charset="0"/>
                <a:cs typeface="Arial" panose="020B0604020202020204" pitchFamily="34" charset="0"/>
              </a:rPr>
              <a:t>لين ريتماير، "تحديد موقع جبل الهيكل الأصلي"، مراجعة علم آثار الكتاب المقدس ١٨ (مارس/أبريل ١٩٩٢): ٢٧</a:t>
            </a:r>
            <a:endParaRPr lang="en-US" sz="2800"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39939" name="Picture 4" descr="TMount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922838" cy="716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0" name="Text Box 6"/>
          <p:cNvSpPr txBox="1">
            <a:spLocks noChangeArrowheads="1"/>
          </p:cNvSpPr>
          <p:nvPr/>
        </p:nvSpPr>
        <p:spPr bwMode="auto">
          <a:xfrm>
            <a:off x="8404225" y="0"/>
            <a:ext cx="739775"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ar-JO" b="1" dirty="0">
                <a:solidFill>
                  <a:schemeClr val="bg1"/>
                </a:solidFill>
              </a:rPr>
              <a:t>131</a:t>
            </a:r>
            <a:endParaRPr lang="en-US" sz="1800" dirty="0">
              <a:solidFill>
                <a:schemeClr val="bg1"/>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a:xfrm>
            <a:off x="4800600" y="274638"/>
            <a:ext cx="3886200" cy="6278562"/>
          </a:xfrm>
        </p:spPr>
        <p:txBody>
          <a:bodyPr/>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حرم الهيكل</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385027" name="Picture 3" descr="sanctuar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381000"/>
            <a:ext cx="4329113"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2542592"/>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5257800" y="427038"/>
            <a:ext cx="3352800" cy="5973762"/>
          </a:xfrm>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الأبواب    الرئيسية      داخل         الحرم</a:t>
            </a:r>
            <a:endParaRPr lang="en-US" dirty="0">
              <a:solidFill>
                <a:schemeClr val="bg1"/>
              </a:solidFill>
              <a:latin typeface="Arial" panose="020B0604020202020204" pitchFamily="34" charset="0"/>
              <a:cs typeface="Arial" panose="020B0604020202020204" pitchFamily="34" charset="0"/>
            </a:endParaRPr>
          </a:p>
        </p:txBody>
      </p:sp>
      <p:pic>
        <p:nvPicPr>
          <p:cNvPr id="168962" name="Picture 4" descr="main doo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0738" y="304800"/>
            <a:ext cx="4132262"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1524000" y="5486400"/>
            <a:ext cx="7391400" cy="1143000"/>
          </a:xfrm>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مائدة خبز الوجوه</a:t>
            </a:r>
            <a:endParaRPr lang="en-US" dirty="0">
              <a:solidFill>
                <a:schemeClr val="bg1"/>
              </a:solidFill>
              <a:latin typeface="Arial" panose="020B0604020202020204" pitchFamily="34" charset="0"/>
              <a:cs typeface="Arial" panose="020B0604020202020204" pitchFamily="34" charset="0"/>
            </a:endParaRPr>
          </a:p>
        </p:txBody>
      </p:sp>
      <p:pic>
        <p:nvPicPr>
          <p:cNvPr id="171010" name="Picture 4" descr="tables of showbrea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282575"/>
            <a:ext cx="6248400" cy="535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457200" y="44450"/>
            <a:ext cx="8229600" cy="1143000"/>
          </a:xfrm>
        </p:spPr>
        <p:txBody>
          <a:bodyPr/>
          <a:lstStyle/>
          <a:p>
            <a:pPr eaLnBrk="1" hangingPunct="1">
              <a:defRPr/>
            </a:pPr>
            <a:r>
              <a:rPr lang="ar-JO" sz="4000" dirty="0">
                <a:solidFill>
                  <a:schemeClr val="bg1"/>
                </a:solidFill>
                <a:latin typeface="Arial" panose="020B0604020202020204" pitchFamily="34" charset="0"/>
                <a:cs typeface="Arial" panose="020B0604020202020204" pitchFamily="34" charset="0"/>
              </a:rPr>
              <a:t>المنارة</a:t>
            </a:r>
            <a:endParaRPr lang="en-US" sz="4000" dirty="0">
              <a:solidFill>
                <a:schemeClr val="bg1"/>
              </a:solidFill>
              <a:latin typeface="Arial" panose="020B0604020202020204" pitchFamily="34" charset="0"/>
              <a:cs typeface="Arial" panose="020B0604020202020204" pitchFamily="34" charset="0"/>
            </a:endParaRPr>
          </a:p>
        </p:txBody>
      </p:sp>
      <p:pic>
        <p:nvPicPr>
          <p:cNvPr id="173058" name="Picture 4" descr="seven branched lampstan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03350" y="1268413"/>
            <a:ext cx="6527800" cy="5589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350838"/>
            <a:ext cx="3200400" cy="6126162"/>
          </a:xfrm>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مذبح البخور</a:t>
            </a:r>
            <a:endParaRPr lang="en-US" dirty="0">
              <a:solidFill>
                <a:schemeClr val="bg1"/>
              </a:solidFill>
              <a:latin typeface="Arial" panose="020B0604020202020204" pitchFamily="34" charset="0"/>
              <a:cs typeface="Arial" panose="020B0604020202020204" pitchFamily="34" charset="0"/>
            </a:endParaRPr>
          </a:p>
        </p:txBody>
      </p:sp>
      <p:pic>
        <p:nvPicPr>
          <p:cNvPr id="175106" name="Picture 4" descr="the alter of incens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990600"/>
            <a:ext cx="50292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5105400" y="274638"/>
            <a:ext cx="3581400" cy="6354762"/>
          </a:xfrm>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الكهنة             في             القدس</a:t>
            </a:r>
            <a:endParaRPr lang="en-US" dirty="0">
              <a:solidFill>
                <a:schemeClr val="bg1"/>
              </a:solidFill>
              <a:latin typeface="Arial" panose="020B0604020202020204" pitchFamily="34" charset="0"/>
              <a:cs typeface="Arial" panose="020B0604020202020204" pitchFamily="34" charset="0"/>
            </a:endParaRPr>
          </a:p>
        </p:txBody>
      </p:sp>
      <p:pic>
        <p:nvPicPr>
          <p:cNvPr id="177154" name="Picture 4" descr="the holy plac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304800"/>
            <a:ext cx="4556125"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914400" y="5486400"/>
            <a:ext cx="8229600" cy="1143000"/>
          </a:xfrm>
        </p:spPr>
        <p:txBody>
          <a:bodyPr/>
          <a:lstStyle/>
          <a:p>
            <a:pPr eaLnBrk="1" hangingPunct="1">
              <a:defRPr/>
            </a:pPr>
            <a:r>
              <a:rPr lang="ar-JO" sz="4000" dirty="0">
                <a:solidFill>
                  <a:schemeClr val="bg1"/>
                </a:solidFill>
                <a:latin typeface="Arial" panose="020B0604020202020204" pitchFamily="34" charset="0"/>
                <a:cs typeface="Arial" panose="020B0604020202020204" pitchFamily="34" charset="0"/>
              </a:rPr>
              <a:t>تنسج النساء الحجاب لقدس الأقداس</a:t>
            </a:r>
            <a:endParaRPr lang="en-US" sz="4000" dirty="0">
              <a:solidFill>
                <a:schemeClr val="bg1"/>
              </a:solidFill>
              <a:latin typeface="Arial" panose="020B0604020202020204" pitchFamily="34" charset="0"/>
              <a:cs typeface="Arial" panose="020B0604020202020204" pitchFamily="34" charset="0"/>
            </a:endParaRPr>
          </a:p>
        </p:txBody>
      </p:sp>
      <p:pic>
        <p:nvPicPr>
          <p:cNvPr id="179202" name="Picture 4" descr="weaving the veil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4800" y="228600"/>
            <a:ext cx="4813300" cy="273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03" name="Picture 5" descr="weaving the veil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0" y="2362200"/>
            <a:ext cx="4900613" cy="295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57200" y="274638"/>
            <a:ext cx="3733800" cy="6278562"/>
          </a:xfrm>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بركة إسرائيل</a:t>
            </a:r>
            <a:endParaRPr lang="en-US" dirty="0">
              <a:solidFill>
                <a:schemeClr val="bg1"/>
              </a:solidFill>
              <a:latin typeface="Arial" panose="020B0604020202020204" pitchFamily="34" charset="0"/>
              <a:cs typeface="Arial" panose="020B0604020202020204" pitchFamily="34" charset="0"/>
            </a:endParaRPr>
          </a:p>
        </p:txBody>
      </p:sp>
      <p:pic>
        <p:nvPicPr>
          <p:cNvPr id="181250" name="Picture 4" descr="the pool of isrea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152400"/>
            <a:ext cx="4110038" cy="655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3657600" y="0"/>
            <a:ext cx="5486400" cy="1524000"/>
          </a:xfrm>
        </p:spPr>
        <p:txBody>
          <a:bodyPr/>
          <a:lstStyle/>
          <a:p>
            <a:pPr eaLnBrk="1" hangingPunct="1">
              <a:defRPr/>
            </a:pPr>
            <a:r>
              <a:rPr lang="ar-JO" sz="6000" b="1" dirty="0">
                <a:solidFill>
                  <a:schemeClr val="bg1"/>
                </a:solidFill>
                <a:latin typeface="Arial" charset="0"/>
                <a:ea typeface="ＭＳ Ｐゴシック" charset="0"/>
                <a:cs typeface="Arial" charset="0"/>
              </a:rPr>
              <a:t>قلعة أنطونيا</a:t>
            </a:r>
            <a:endParaRPr lang="en-US" sz="6000" b="1" dirty="0">
              <a:solidFill>
                <a:schemeClr val="bg1"/>
              </a:solidFill>
              <a:cs typeface="+mj-cs"/>
            </a:endParaRPr>
          </a:p>
        </p:txBody>
      </p:sp>
      <p:pic>
        <p:nvPicPr>
          <p:cNvPr id="183298" name="Picture 4" descr="antonia fortres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54163"/>
            <a:ext cx="9144000" cy="5303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3299" name="Picture 5" descr="inner court of the antonia fortres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644900" cy="2474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غرفة الموقد</a:t>
            </a:r>
            <a:endParaRPr lang="en-US" dirty="0">
              <a:solidFill>
                <a:schemeClr val="bg1"/>
              </a:solidFill>
              <a:latin typeface="Arial" panose="020B0604020202020204" pitchFamily="34" charset="0"/>
              <a:cs typeface="Arial" panose="020B0604020202020204" pitchFamily="34" charset="0"/>
            </a:endParaRPr>
          </a:p>
        </p:txBody>
      </p:sp>
      <p:pic>
        <p:nvPicPr>
          <p:cNvPr id="185346" name="Picture 4" descr="the chamber of hear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00200" y="1447800"/>
            <a:ext cx="59436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defRPr/>
            </a:pPr>
            <a:r>
              <a:rPr lang="en-US">
                <a:latin typeface="Arial" panose="020B0604020202020204" pitchFamily="34" charset="0"/>
                <a:cs typeface="Arial" panose="020B0604020202020204" pitchFamily="34" charset="0"/>
              </a:rPr>
              <a:t>Stages 1 &amp; 2</a:t>
            </a:r>
          </a:p>
        </p:txBody>
      </p:sp>
      <p:sp>
        <p:nvSpPr>
          <p:cNvPr id="2051" name="Rectangle 3"/>
          <p:cNvSpPr>
            <a:spLocks noGrp="1" noChangeArrowheads="1"/>
          </p:cNvSpPr>
          <p:nvPr>
            <p:ph type="subTitle" idx="1"/>
          </p:nvPr>
        </p:nvSpPr>
        <p:spPr/>
        <p:txBody>
          <a:bodyPr/>
          <a:lstStyle/>
          <a:p>
            <a:pPr eaLnBrk="1" hangingPunct="1">
              <a:defRPr/>
            </a:pPr>
            <a:endParaRPr lang="en-US">
              <a:latin typeface="Arial" panose="020B0604020202020204" pitchFamily="34" charset="0"/>
              <a:cs typeface="Arial" panose="020B0604020202020204" pitchFamily="34" charset="0"/>
            </a:endParaRPr>
          </a:p>
        </p:txBody>
      </p:sp>
      <p:pic>
        <p:nvPicPr>
          <p:cNvPr id="41987" name="Picture 4" descr="TMount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8100"/>
            <a:ext cx="9144000" cy="666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8" name="Text Box 5"/>
          <p:cNvSpPr txBox="1">
            <a:spLocks noChangeArrowheads="1"/>
          </p:cNvSpPr>
          <p:nvPr/>
        </p:nvSpPr>
        <p:spPr bwMode="auto">
          <a:xfrm>
            <a:off x="8404225" y="0"/>
            <a:ext cx="739775"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ar-JO" b="1" dirty="0">
                <a:solidFill>
                  <a:schemeClr val="bg1"/>
                </a:solidFill>
                <a:latin typeface="Arial" panose="020B0604020202020204" pitchFamily="34" charset="0"/>
                <a:cs typeface="Arial" panose="020B0604020202020204" pitchFamily="34" charset="0"/>
              </a:rPr>
              <a:t>131</a:t>
            </a:r>
            <a:endParaRPr lang="en-US" sz="1800"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4953000" y="274638"/>
            <a:ext cx="4191000" cy="6278562"/>
          </a:xfrm>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الغرف السفلية       في الهيكل</a:t>
            </a:r>
            <a:endParaRPr lang="en-US" dirty="0">
              <a:solidFill>
                <a:schemeClr val="bg1"/>
              </a:solidFill>
              <a:latin typeface="Arial" panose="020B0604020202020204" pitchFamily="34" charset="0"/>
              <a:cs typeface="Arial" panose="020B0604020202020204" pitchFamily="34" charset="0"/>
            </a:endParaRPr>
          </a:p>
        </p:txBody>
      </p:sp>
      <p:pic>
        <p:nvPicPr>
          <p:cNvPr id="187394" name="Picture 4" descr="underground chambers of the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8641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457200" y="274638"/>
            <a:ext cx="3962400" cy="6354762"/>
          </a:xfrm>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الأنفاق تحت      جبل الهيكل</a:t>
            </a:r>
            <a:endParaRPr lang="en-US" dirty="0">
              <a:solidFill>
                <a:schemeClr val="bg1"/>
              </a:solidFill>
              <a:latin typeface="Arial" panose="020B0604020202020204" pitchFamily="34" charset="0"/>
              <a:cs typeface="Arial" panose="020B0604020202020204" pitchFamily="34" charset="0"/>
            </a:endParaRPr>
          </a:p>
        </p:txBody>
      </p:sp>
      <p:pic>
        <p:nvPicPr>
          <p:cNvPr id="189442" name="Picture 4" descr="tunnels beneath the temple mou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228600"/>
            <a:ext cx="4010025"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533400" y="5562600"/>
            <a:ext cx="8229600" cy="1143000"/>
          </a:xfrm>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الهيكل في الليل</a:t>
            </a:r>
            <a:endParaRPr lang="en-US" dirty="0">
              <a:solidFill>
                <a:schemeClr val="bg1"/>
              </a:solidFill>
              <a:latin typeface="Arial" panose="020B0604020202020204" pitchFamily="34" charset="0"/>
              <a:cs typeface="Arial" panose="020B0604020202020204" pitchFamily="34" charset="0"/>
            </a:endParaRPr>
          </a:p>
        </p:txBody>
      </p:sp>
      <p:pic>
        <p:nvPicPr>
          <p:cNvPr id="191490" name="Picture 4" descr="temple at nigh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 y="441325"/>
            <a:ext cx="7924800" cy="496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4572000" y="304800"/>
            <a:ext cx="4267200" cy="6172200"/>
          </a:xfrm>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الراباي عند       السور الغربي</a:t>
            </a:r>
            <a:endParaRPr lang="en-US" dirty="0">
              <a:solidFill>
                <a:schemeClr val="bg1"/>
              </a:solidFill>
              <a:latin typeface="Arial" panose="020B0604020202020204" pitchFamily="34" charset="0"/>
              <a:cs typeface="Arial" panose="020B0604020202020204" pitchFamily="34" charset="0"/>
            </a:endParaRPr>
          </a:p>
        </p:txBody>
      </p:sp>
      <p:pic>
        <p:nvPicPr>
          <p:cNvPr id="193538" name="Picture 4" descr="a rabbi"/>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304800"/>
            <a:ext cx="3825875"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رئيس الكهنة مع التوراة</a:t>
            </a:r>
            <a:endParaRPr lang="en-US" dirty="0">
              <a:solidFill>
                <a:schemeClr val="bg1"/>
              </a:solidFill>
              <a:latin typeface="Arial" panose="020B0604020202020204" pitchFamily="34" charset="0"/>
              <a:cs typeface="Arial" panose="020B0604020202020204" pitchFamily="34" charset="0"/>
            </a:endParaRPr>
          </a:p>
        </p:txBody>
      </p:sp>
      <p:pic>
        <p:nvPicPr>
          <p:cNvPr id="195586" name="Picture 4" descr="high priest with tora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752600"/>
            <a:ext cx="8458200" cy="451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533400" y="5257800"/>
            <a:ext cx="8305800" cy="914400"/>
          </a:xfrm>
        </p:spPr>
        <p:txBody>
          <a:bodyPr/>
          <a:lstStyle/>
          <a:p>
            <a:pPr eaLnBrk="1" hangingPunct="1">
              <a:defRPr/>
            </a:pPr>
            <a:r>
              <a:rPr lang="ar-JO" sz="4000" dirty="0">
                <a:solidFill>
                  <a:schemeClr val="bg1"/>
                </a:solidFill>
                <a:latin typeface="Arial" panose="020B0604020202020204" pitchFamily="34" charset="0"/>
                <a:cs typeface="Arial" panose="020B0604020202020204" pitchFamily="34" charset="0"/>
              </a:rPr>
              <a:t>ولد يهودي يقرأ من التوراة</a:t>
            </a:r>
            <a:endParaRPr lang="en-US" sz="4000" dirty="0">
              <a:solidFill>
                <a:schemeClr val="bg1"/>
              </a:solidFill>
              <a:latin typeface="Arial" panose="020B0604020202020204" pitchFamily="34" charset="0"/>
              <a:cs typeface="Arial" panose="020B0604020202020204" pitchFamily="34" charset="0"/>
            </a:endParaRPr>
          </a:p>
        </p:txBody>
      </p:sp>
      <p:pic>
        <p:nvPicPr>
          <p:cNvPr id="197634" name="Picture 4" descr="boy reading from tora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8200" y="685800"/>
            <a:ext cx="5105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457200" y="152400"/>
            <a:ext cx="8229600" cy="1143000"/>
          </a:xfrm>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تابوت العهد المفقود</a:t>
            </a:r>
            <a:endParaRPr lang="en-US" dirty="0">
              <a:solidFill>
                <a:schemeClr val="bg1"/>
              </a:solidFill>
              <a:latin typeface="Arial" panose="020B0604020202020204" pitchFamily="34" charset="0"/>
              <a:cs typeface="Arial" panose="020B0604020202020204" pitchFamily="34" charset="0"/>
            </a:endParaRPr>
          </a:p>
        </p:txBody>
      </p:sp>
      <p:pic>
        <p:nvPicPr>
          <p:cNvPr id="199682" name="Picture 4" descr="the ar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 y="1524000"/>
            <a:ext cx="8077200" cy="500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Title 1"/>
          <p:cNvSpPr>
            <a:spLocks noGrp="1"/>
          </p:cNvSpPr>
          <p:nvPr>
            <p:ph type="title"/>
          </p:nvPr>
        </p:nvSpPr>
        <p:spPr>
          <a:xfrm>
            <a:off x="9144000" y="1417638"/>
            <a:ext cx="2678113" cy="2522537"/>
          </a:xfrm>
        </p:spPr>
        <p:txBody>
          <a:bodyPr/>
          <a:lstStyle/>
          <a:p>
            <a:pPr algn="r"/>
            <a:r>
              <a:rPr lang="en-US">
                <a:latin typeface="Arial" charset="0"/>
                <a:ea typeface="ＭＳ Ｐゴシック" charset="0"/>
                <a:cs typeface="ＭＳ Ｐゴシック" charset="0"/>
              </a:rPr>
              <a:t>Black</a:t>
            </a:r>
          </a:p>
        </p:txBody>
      </p:sp>
    </p:spTree>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4000" dirty="0">
                <a:latin typeface="Arial" panose="020B0604020202020204" pitchFamily="34" charset="0"/>
                <a:cs typeface="Arial" panose="020B0604020202020204" pitchFamily="34" charset="0"/>
              </a:rPr>
              <a:t>جغرافي</a:t>
            </a:r>
            <a:r>
              <a:rPr lang="ar-JO" sz="4000" dirty="0">
                <a:latin typeface="Arial" panose="020B0604020202020204" pitchFamily="34" charset="0"/>
                <a:cs typeface="Arial" panose="020B0604020202020204" pitchFamily="34" charset="0"/>
              </a:rPr>
              <a:t>ا</a:t>
            </a:r>
            <a:r>
              <a:rPr lang="ar-SA" sz="4000" dirty="0">
                <a:latin typeface="Arial" panose="020B0604020202020204" pitchFamily="34" charset="0"/>
                <a:cs typeface="Arial" panose="020B0604020202020204" pitchFamily="34" charset="0"/>
              </a:rPr>
              <a:t> الكتاب المقدس</a:t>
            </a:r>
            <a:r>
              <a:rPr lang="ar-EG" sz="3200" b="1" dirty="0">
                <a:solidFill>
                  <a:srgbClr val="FFFFFF"/>
                </a:solidFill>
                <a:latin typeface="Arial" panose="020B0604020202020204" pitchFamily="34" charset="0"/>
                <a:ea typeface="ＭＳ Ｐゴシック" charset="0"/>
                <a:cs typeface="Arial" panose="020B0604020202020204" pitchFamily="34" charset="0"/>
              </a:rPr>
              <a:t> </a:t>
            </a:r>
            <a:r>
              <a:rPr lang="en-US" sz="3200" b="1" dirty="0">
                <a:solidFill>
                  <a:srgbClr val="FFFFFF"/>
                </a:solidFill>
                <a:latin typeface="Arial" panose="020B0604020202020204" pitchFamily="34" charset="0"/>
                <a:ea typeface="ＭＳ Ｐゴシック" charset="0"/>
                <a:cs typeface="Arial" panose="020B0604020202020204" pitchFamily="34" charset="0"/>
              </a:rPr>
              <a:t>  </a:t>
            </a:r>
            <a:r>
              <a:rPr lang="en-US" sz="2800" b="1" dirty="0">
                <a:solidFill>
                  <a:srgbClr val="FFFFFF"/>
                </a:solidFill>
                <a:latin typeface="Arial" panose="020B0604020202020204" pitchFamily="34" charset="0"/>
                <a:ea typeface="ＭＳ Ｐゴシック" charset="0"/>
                <a:cs typeface="Arial" panose="020B0604020202020204" pitchFamily="34" charset="0"/>
              </a:rPr>
              <a:t>•  BibleStudyDownloads.org</a:t>
            </a:r>
            <a:endParaRPr lang="en-US" sz="105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EG"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ى</a:t>
            </a:r>
            <a:r>
              <a:rPr kumimoji="0" lang="ar-EG"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التقديمي</a:t>
            </a:r>
            <a:r>
              <a:rPr kumimoji="0" lang="ar-EG"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مجانا</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7088385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latin typeface="Arial" panose="020B0604020202020204" pitchFamily="34" charset="0"/>
                <a:cs typeface="Arial" panose="020B0604020202020204" pitchFamily="34" charset="0"/>
              </a:rPr>
              <a:t>Stages 3 &amp; 4</a:t>
            </a:r>
          </a:p>
        </p:txBody>
      </p:sp>
      <p:sp>
        <p:nvSpPr>
          <p:cNvPr id="3075" name="Rectangle 3"/>
          <p:cNvSpPr>
            <a:spLocks noGrp="1" noChangeArrowheads="1"/>
          </p:cNvSpPr>
          <p:nvPr>
            <p:ph type="body" idx="1"/>
          </p:nvPr>
        </p:nvSpPr>
        <p:spPr/>
        <p:txBody>
          <a:bodyPr/>
          <a:lstStyle/>
          <a:p>
            <a:pPr eaLnBrk="1" hangingPunct="1">
              <a:defRPr/>
            </a:pPr>
            <a:endParaRPr lang="en-US">
              <a:latin typeface="Arial" panose="020B0604020202020204" pitchFamily="34" charset="0"/>
              <a:cs typeface="Arial" panose="020B0604020202020204" pitchFamily="34" charset="0"/>
            </a:endParaRPr>
          </a:p>
        </p:txBody>
      </p:sp>
      <p:pic>
        <p:nvPicPr>
          <p:cNvPr id="44035" name="Picture 4" descr="TMount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50800"/>
            <a:ext cx="9372600" cy="680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6" name="Text Box 5"/>
          <p:cNvSpPr txBox="1">
            <a:spLocks noChangeArrowheads="1"/>
          </p:cNvSpPr>
          <p:nvPr/>
        </p:nvSpPr>
        <p:spPr bwMode="auto">
          <a:xfrm>
            <a:off x="8404225" y="0"/>
            <a:ext cx="739775"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ar-JO" b="1" dirty="0">
                <a:solidFill>
                  <a:schemeClr val="bg1"/>
                </a:solidFill>
                <a:latin typeface="Arial" panose="020B0604020202020204" pitchFamily="34" charset="0"/>
                <a:cs typeface="Arial" panose="020B0604020202020204" pitchFamily="34" charset="0"/>
              </a:rPr>
              <a:t>131</a:t>
            </a:r>
            <a:endParaRPr lang="en-US" sz="1800"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8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2084</TotalTime>
  <Words>914</Words>
  <Application>Microsoft Macintosh PowerPoint</Application>
  <PresentationFormat>On-screen Show (4:3)</PresentationFormat>
  <Paragraphs>232</Paragraphs>
  <Slides>88</Slides>
  <Notes>85</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88</vt:i4>
      </vt:variant>
    </vt:vector>
  </HeadingPairs>
  <TitlesOfParts>
    <vt:vector size="100" baseType="lpstr">
      <vt:lpstr>Times</vt:lpstr>
      <vt:lpstr>Arial</vt:lpstr>
      <vt:lpstr>Calibri</vt:lpstr>
      <vt:lpstr>Garamond</vt:lpstr>
      <vt:lpstr>Times New Roman</vt:lpstr>
      <vt:lpstr>Wingdings</vt:lpstr>
      <vt:lpstr>Default Design</vt:lpstr>
      <vt:lpstr>Beam</vt:lpstr>
      <vt:lpstr>1_Beam</vt:lpstr>
      <vt:lpstr>Orbit</vt:lpstr>
      <vt:lpstr>7_Stream</vt:lpstr>
      <vt:lpstr>18_Default Design</vt:lpstr>
      <vt:lpstr>هيكل هيرودس أورشليم</vt:lpstr>
      <vt:lpstr>The Tabernacle</vt:lpstr>
      <vt:lpstr>المخطط الأرضي لخيمة الإجتماع</vt:lpstr>
      <vt:lpstr>نموذج خيمة الإجتماع</vt:lpstr>
      <vt:lpstr>أودية وتلال القدس</vt:lpstr>
      <vt:lpstr>Jerusalem in AD 66</vt:lpstr>
      <vt:lpstr>Where's the Square?</vt:lpstr>
      <vt:lpstr>Stages 1 &amp; 2</vt:lpstr>
      <vt:lpstr>Stages 3 &amp; 4</vt:lpstr>
      <vt:lpstr>تطور جبل الهيكل</vt:lpstr>
      <vt:lpstr>Underground Chambers</vt:lpstr>
      <vt:lpstr>ثلاث وجهات نظر           حول موقع الهيكل</vt:lpstr>
      <vt:lpstr>جبل         الهيكل    المعاصر</vt:lpstr>
      <vt:lpstr>Herod's Temple</vt:lpstr>
      <vt:lpstr>هيكل هيرودس وأنطونيا</vt:lpstr>
      <vt:lpstr>جبل هيكل هيرودس</vt:lpstr>
      <vt:lpstr>المدينة الحالية</vt:lpstr>
      <vt:lpstr>الزاوية الجنوبية</vt:lpstr>
      <vt:lpstr>الزاوية      الجنوب شرقية</vt:lpstr>
      <vt:lpstr>الزاوية الجنوب غربية</vt:lpstr>
      <vt:lpstr>سلالم ومحلات الهيكل الجنوبي الغربي</vt:lpstr>
      <vt:lpstr>قلعة أنطونيا</vt:lpstr>
      <vt:lpstr>قبة      الصخرة</vt:lpstr>
      <vt:lpstr>مخطط أرضي لهيكل هيرودس</vt:lpstr>
      <vt:lpstr>مخطط أرضي  لقبة الصخرة</vt:lpstr>
      <vt:lpstr>أليك جاراد</vt:lpstr>
      <vt:lpstr>قوس روبنسون (الزاوية الجنوبية الغربية لهيكل هيرودس)</vt:lpstr>
      <vt:lpstr>نموذج ساحة الهيكل</vt:lpstr>
      <vt:lpstr>الزاوية الجنوبية الغربية لجبل الهيكل</vt:lpstr>
      <vt:lpstr>سور الهيكل الشرقي</vt:lpstr>
      <vt:lpstr>أنواع البناء        في موقع الهيكل</vt:lpstr>
      <vt:lpstr>البوابة المزدوجة في الجدار الجنوبي. وكان الناس يدخلون من الباب الأيمن ويخرجون من الباب الأيسر.</vt:lpstr>
      <vt:lpstr>الممر المقبب المؤدي من البوابة المزدوجة إلى الأفنية الخارجية.</vt:lpstr>
      <vt:lpstr>البوابة الثلاثية التي يستخدمها كهنة الهيكل.</vt:lpstr>
      <vt:lpstr>البوابة الشرقية أو بوابة شوشان.</vt:lpstr>
      <vt:lpstr>بوابة ويلسون، مدخل كبير للشرفة الغربية.</vt:lpstr>
      <vt:lpstr>قوس ويلسون الذي يدعم الجسر الممتد على وادي تيروبيون</vt:lpstr>
      <vt:lpstr>بوابات الهيكل</vt:lpstr>
      <vt:lpstr>السوق الخارج السور الجنوبي</vt:lpstr>
      <vt:lpstr>الساحات الخارجية الجنوبية كما تبدو من الشرق</vt:lpstr>
      <vt:lpstr>ساحات النساء</vt:lpstr>
      <vt:lpstr>المنارة الذهبية     في ساحة النساء</vt:lpstr>
      <vt:lpstr>داخل الرواق الملكي، أو ستوا</vt:lpstr>
      <vt:lpstr>قاعة في نهاية الرواق الملكي حيث كان يجلس أعضاء السنهدرين البالغ عددهم 71 عضوًا.</vt:lpstr>
      <vt:lpstr>الركن الجنوبي الغربي من    الرواق الملكي</vt:lpstr>
      <vt:lpstr>مكان البوق</vt:lpstr>
      <vt:lpstr>نقش بالعبرية: إلى موضع البوق</vt:lpstr>
      <vt:lpstr>الهيكل من الشرق</vt:lpstr>
      <vt:lpstr>ساحة الهيكل الداخلي والدرجات المؤدية إلى    بوابة نيكانور</vt:lpstr>
      <vt:lpstr>ساحة الكهنة</vt:lpstr>
      <vt:lpstr>أبواب         بوابة نيكانور</vt:lpstr>
      <vt:lpstr>منظر جبل الزيتون  من بوابة نيكانور</vt:lpstr>
      <vt:lpstr>باب الطاهر العادل المؤدي إلى محكمة النساء</vt:lpstr>
      <vt:lpstr>بوابة بيت موكيد مدخل غرفة الموقد</vt:lpstr>
      <vt:lpstr>بوابة هولدا                       حيث يدخل الكهنة</vt:lpstr>
      <vt:lpstr>التجار خارج بوابة هولدا</vt:lpstr>
      <vt:lpstr>بوابة الموسيقى حيث يقف موسيقيو الهيكل أحيانًا خلال المهرجانات</vt:lpstr>
      <vt:lpstr>البوابات الكبرى المؤدية إلى حرم الهيكل حيث لا يدخلها إلا الكهنة</vt:lpstr>
      <vt:lpstr>بوابة النساء</vt:lpstr>
      <vt:lpstr>مكان الذبح حيث يتم إعداد الحيوانات للتضحية</vt:lpstr>
      <vt:lpstr>ساحة الكهنة مذبح المحرقات الكبير</vt:lpstr>
      <vt:lpstr>غرفة تحت الأرض في غرفة الموقد للكهنة</vt:lpstr>
      <vt:lpstr>الحوض الكبير في ساحة الكهنة</vt:lpstr>
      <vt:lpstr>غرف         الهيكل           فوق          الأرض</vt:lpstr>
      <vt:lpstr>قاعة النساء: أبعد مسافة يمكن أن تصلها النساء  في الهيكل</vt:lpstr>
      <vt:lpstr>غرفة الزيت والخمر</vt:lpstr>
      <vt:lpstr>غرفة البرص</vt:lpstr>
      <vt:lpstr>غرفة الخشب</vt:lpstr>
      <vt:lpstr>غرفة النذير</vt:lpstr>
      <vt:lpstr>حرم الهيكل</vt:lpstr>
      <vt:lpstr>الأبواب    الرئيسية      داخل         الحرم</vt:lpstr>
      <vt:lpstr>مائدة خبز الوجوه</vt:lpstr>
      <vt:lpstr>المنارة</vt:lpstr>
      <vt:lpstr>مذبح البخور</vt:lpstr>
      <vt:lpstr>الكهنة             في             القدس</vt:lpstr>
      <vt:lpstr>تنسج النساء الحجاب لقدس الأقداس</vt:lpstr>
      <vt:lpstr>بركة إسرائيل</vt:lpstr>
      <vt:lpstr>قلعة أنطونيا</vt:lpstr>
      <vt:lpstr>غرفة الموقد</vt:lpstr>
      <vt:lpstr>الغرف السفلية       في الهيكل</vt:lpstr>
      <vt:lpstr>الأنفاق تحت      جبل الهيكل</vt:lpstr>
      <vt:lpstr>الهيكل في الليل</vt:lpstr>
      <vt:lpstr>الراباي عند       السور الغربي</vt:lpstr>
      <vt:lpstr>رئيس الكهنة مع التوراة</vt:lpstr>
      <vt:lpstr>ولد يهودي يقرأ من التوراة</vt:lpstr>
      <vt:lpstr>تابوت العهد المفقود</vt:lpstr>
      <vt:lpstr>Black</vt:lpstr>
      <vt:lpstr>جغرافيا الكتاب المقدس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Rick Griffith</dc:creator>
  <cp:lastModifiedBy>Rick Griffith</cp:lastModifiedBy>
  <cp:revision>70</cp:revision>
  <dcterms:created xsi:type="dcterms:W3CDTF">2003-05-01T12:36:38Z</dcterms:created>
  <dcterms:modified xsi:type="dcterms:W3CDTF">2023-12-12T16:24:00Z</dcterms:modified>
</cp:coreProperties>
</file>